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79" r:id="rId3"/>
    <p:sldId id="273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1" r:id="rId19"/>
    <p:sldId id="272" r:id="rId20"/>
    <p:sldId id="275" r:id="rId21"/>
    <p:sldId id="276" r:id="rId22"/>
    <p:sldId id="277" r:id="rId23"/>
    <p:sldId id="278" r:id="rId2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AD91"/>
    <a:srgbClr val="7F5EA8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86069C-3913-4481-A672-EAC4CB06BF17}" v="2" dt="2026-03-02T08:08:57.0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3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Nikula (LAB)" userId="163c467d-2b9e-401a-90a8-4b03eb9e391c" providerId="ADAL" clId="{F4C7C3E0-94F9-4294-9FE9-6C1844E5F3AD}"/>
    <pc:docChg chg="undo custSel addSld delSld modSld sldOrd">
      <pc:chgData name="Paula Nikula (LAB)" userId="163c467d-2b9e-401a-90a8-4b03eb9e391c" providerId="ADAL" clId="{F4C7C3E0-94F9-4294-9FE9-6C1844E5F3AD}" dt="2026-03-02T08:10:41.724" v="8850" actId="20577"/>
      <pc:docMkLst>
        <pc:docMk/>
      </pc:docMkLst>
      <pc:sldChg chg="addSp modSp mod">
        <pc:chgData name="Paula Nikula (LAB)" userId="163c467d-2b9e-401a-90a8-4b03eb9e391c" providerId="ADAL" clId="{F4C7C3E0-94F9-4294-9FE9-6C1844E5F3AD}" dt="2026-03-02T08:08:57.019" v="8846" actId="14826"/>
        <pc:sldMkLst>
          <pc:docMk/>
          <pc:sldMk cId="2839519554" sldId="256"/>
        </pc:sldMkLst>
        <pc:picChg chg="add mod">
          <ac:chgData name="Paula Nikula (LAB)" userId="163c467d-2b9e-401a-90a8-4b03eb9e391c" providerId="ADAL" clId="{F4C7C3E0-94F9-4294-9FE9-6C1844E5F3AD}" dt="2026-03-02T08:08:57.019" v="8846" actId="14826"/>
          <ac:picMkLst>
            <pc:docMk/>
            <pc:sldMk cId="2839519554" sldId="256"/>
            <ac:picMk id="8" creationId="{851165DA-B687-9385-F038-3156B4FB6DBE}"/>
          </ac:picMkLst>
        </pc:picChg>
      </pc:sldChg>
      <pc:sldChg chg="modSp mod">
        <pc:chgData name="Paula Nikula (LAB)" userId="163c467d-2b9e-401a-90a8-4b03eb9e391c" providerId="ADAL" clId="{F4C7C3E0-94F9-4294-9FE9-6C1844E5F3AD}" dt="2026-03-02T08:10:41.724" v="8850" actId="20577"/>
        <pc:sldMkLst>
          <pc:docMk/>
          <pc:sldMk cId="690280417" sldId="263"/>
        </pc:sldMkLst>
        <pc:spChg chg="mod">
          <ac:chgData name="Paula Nikula (LAB)" userId="163c467d-2b9e-401a-90a8-4b03eb9e391c" providerId="ADAL" clId="{F4C7C3E0-94F9-4294-9FE9-6C1844E5F3AD}" dt="2026-03-02T08:10:41.724" v="8850" actId="20577"/>
          <ac:spMkLst>
            <pc:docMk/>
            <pc:sldMk cId="690280417" sldId="263"/>
            <ac:spMk id="29" creationId="{38073BFB-7393-2AE6-8418-F0AC0E2BF9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2E7F3-8B31-46AE-9084-80B757F9E4B2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0B11B-80B3-48AC-B2BF-F956A83E715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6482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B05AE-2772-34E8-86CD-6F9CAD8A3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2F9948E-3A5B-02E2-BE8C-19F5C0F71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428E506C-63D5-C64A-493D-32551BF1D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9EF7F89-5D43-F61A-00F6-7F7115E71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1692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938F6-9E84-2A7F-6848-769778FC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3699A87-DA2F-EAA3-D23D-D5FFEBE1E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621C3C8-0981-2240-5549-12BD0CF36F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0D13B5D-51D9-74BA-936F-98105887B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735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ED0D4-C6C0-FA55-C2A0-19969FCA9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D555489-F342-A3F4-72A7-5E41CDF9C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292FE9F-08B5-8AB1-565C-0A1B4CDE0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F67B68B-550E-1627-5595-F53240C4A0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9609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68FDB-66C8-1DAC-9819-AD083EC40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8F471248-E55C-EB41-3503-23E7BB130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1A40188-FA49-94A2-248F-58840B650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E6C12E7-4DB4-FFFF-49F8-009E180D7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7064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F8D30-4BF9-1620-5E39-7D9E8CA92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A6B3AB6-4FB4-B0A1-7D7F-69E96D023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6365A58-6994-AB12-6B46-AAB4174D7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C92D6BA-E27A-89A1-92B9-1480117DA1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2663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799DF-5993-2073-71AC-C5B23CCD2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8F7431AE-468A-1D5A-7233-E8206AC86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F0F0C2A-6368-8732-7E9B-2901B41FD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ED3F601-F9E8-F0A1-A348-498A4814AC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2203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81F2D-A73C-7F16-0117-5DA692C89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9611857C-6EA8-1081-560A-00643FB78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1965F811-82BB-E9D3-475E-E2BE6DAC4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56AAED2-CADA-D2AE-65CF-3E7C1F8117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7842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9CF05-D70A-79F4-761D-253F0D0A9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AC6AAD1-1FA6-249B-23D8-F9D8421CF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61686342-B3ED-33E4-E9F6-B7C9BD421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FE798B2-996D-7F11-ECEE-F82A54FECB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0946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6172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595B3-72B7-2887-846E-6642B6995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36CE94D-ABF8-0374-216D-F293B431E8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4030D74-2BCB-7D82-CCB5-8702A7304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1BDAFB0-B23F-4896-B539-A47A76FDEB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9252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33F49-21ED-4B97-B04F-DBE7418A8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398B36F-1C48-2FCC-83AB-DFE6E3721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605AD25-D76E-95A6-1EDF-AD9ACA010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2FB21E9-1975-CD0B-3361-DDAEBC540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8893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3C974-C28E-9F12-EBE4-0A914856C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93229C57-2482-3004-74B1-C0A950107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D053E72-E687-CF23-F4D8-156E1ACE37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31EFA23-3C29-A199-E4B2-64AFD1A95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5902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A8630-1A0D-A499-494C-7D80D37B7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9E42C285-E429-D63A-D319-B045BA8AA9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D764E9A-2546-F3D3-7278-B97FF1B44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B3FC7E0-D385-4E7D-91B1-464CB84148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2828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F1EA4-EBA9-5C60-D680-55469599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1A2D739-EE6C-F74F-FCB0-AF19663EB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E788D880-59DB-1239-7334-6037FE0369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7506F46-7E37-E9C5-4312-A7EA9FA82A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6259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A4706-CD12-163E-AB16-5B2BC129E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8448C0E-F6E6-8A5C-5378-9709614D8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B7C98FDA-E529-EF42-E689-2A24619F7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FA55CDC-EC59-BB26-4BC4-5EE5B2A308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0B11B-80B3-48AC-B2BF-F956A83E715C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3578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1459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130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045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3649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34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19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856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800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761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095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469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A183A7-8313-4F15-A781-9CBAD5919F25}" type="datetimeFigureOut">
              <a:rPr lang="fi-FI" smtClean="0"/>
              <a:t>2.3.2026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6700CA-CF3C-4673-BD92-D341EF6BAA40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2ACB4093-AD73-1055-FA89-C5AF7403639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1594" y="6642101"/>
            <a:ext cx="2124373" cy="125099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i-FI" sz="813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LUT Group Confidential - Other information (3Y)</a:t>
            </a:r>
          </a:p>
        </p:txBody>
      </p:sp>
    </p:spTree>
    <p:extLst>
      <p:ext uri="{BB962C8B-B14F-4D97-AF65-F5344CB8AC3E}">
        <p14:creationId xmlns:p14="http://schemas.microsoft.com/office/powerpoint/2010/main" val="44859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019C76-4270-3224-145C-EE71F32045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noProof="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BA85FDD-3C2D-5DA0-D822-FAE5D5F0C5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noProof="0" dirty="0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E7D6A8EE-6D9D-C53C-6645-90893E085B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851165DA-B687-9385-F038-3156B4FB6D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79" y="0"/>
            <a:ext cx="969684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19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8C6B3-27CB-83AF-B1A9-C2EBB487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0D6FD981-23DB-FAD9-EC65-300D8512B6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79FB681-0C9F-0C38-3321-C15216DF41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DE3972D3-8A13-CF67-01E4-FF243326DCC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49" y="130616"/>
            <a:ext cx="4016651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2C8452D8-7B5E-B8A2-6756-5FDF0C5E29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3" y="1122363"/>
            <a:ext cx="5582823" cy="5314298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4A9C0BE2-E9D1-9EC3-5E88-44FB01EE59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02545" y="1317530"/>
            <a:ext cx="5147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0B5EE2F4-E6AA-4B6A-F378-4DF6336797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1133952"/>
            <a:ext cx="3372799" cy="168479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138AE873-15EC-7C05-796B-9C450CA20F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2087855"/>
            <a:ext cx="31330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Ylläpito 2/2</a:t>
            </a:r>
            <a:endParaRPr lang="fi-FI" sz="1100" b="1" noProof="0" dirty="0">
              <a:latin typeface="Neue Haas Grotesk Text Pro" panose="020B05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Tiedon sijainti, hallinta ja järjestäminen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0C408639-2E78-9A3F-A24F-AFB00B69C1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3209366"/>
            <a:ext cx="3372798" cy="322729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9A2DDB11-0B74-BECF-DDA7-6803876271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9" y="4167676"/>
            <a:ext cx="313308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Mihin järjestelmiin/palveluihin/sovelluksiin tietoa tallennetaan?</a:t>
            </a:r>
          </a:p>
          <a:p>
            <a:pPr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Mistä järjestelmistä ja mitä tietoa saa jakaa/jaetaan automaattisesti yrityksen ulkopuolelle?</a:t>
            </a:r>
          </a:p>
          <a:p>
            <a:pPr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Poistetaanko vanhentunut ja tarpeeton tieto ja tiedostot?</a:t>
            </a:r>
          </a:p>
          <a:p>
            <a:pPr>
              <a:spcBef>
                <a:spcPts val="300"/>
              </a:spcBef>
            </a:pPr>
            <a:r>
              <a:rPr lang="fi-FI" sz="1100" noProof="0" dirty="0">
                <a:latin typeface="Neue Haas Grotesk Text Pro" panose="020B0504020202020204" pitchFamily="34" charset="0"/>
              </a:rPr>
              <a:t>Synkronoidaanko käyttäjien tiedostot 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automaattisesti johonkin pilvipalveluun?​​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0" dirty="0">
                <a:latin typeface="Neue Haas Grotesk Text Pro" panose="020B0504020202020204" pitchFamily="34" charset="0"/>
              </a:rPr>
              <a:t>Mitkä tiedostot saa synkronoida?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6BD09971-B3CB-0823-A953-FA825949AD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420" y="1229243"/>
            <a:ext cx="966737" cy="741914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DC889DE-1DF1-C24C-8274-6EDF56D53D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420" y="3353491"/>
            <a:ext cx="966737" cy="7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85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B43B4-63E0-26E3-8CFC-4EBE64F4F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7D5AEB1D-D118-5FFD-CBF8-2E64D7F8B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4334F31-D83A-3A29-B600-5C2BF830AA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929EA4B-BED0-627D-C3B2-DD324B4BCE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49" y="130616"/>
            <a:ext cx="4016651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7FB4E869-10D6-B130-993F-F29BA43A94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3" y="1122362"/>
            <a:ext cx="5582823" cy="5457732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BD716D3-9A34-22CD-242F-8E7F24700F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02545" y="1317530"/>
            <a:ext cx="5147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289A8A20-E36F-3F78-F850-75CC00F242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1133950"/>
            <a:ext cx="3386475" cy="276878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519157BF-FFE9-64D4-D2E0-C4216A8E5C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7" y="1928946"/>
            <a:ext cx="3372797" cy="1885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100" b="1" noProof="0" dirty="0">
                <a:latin typeface="Neue Haas Grotesk Text Pro" panose="020B0504020202020204" pitchFamily="34" charset="0"/>
              </a:rPr>
              <a:t>Varmuuskopiot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Säännöllinen varmuuskopiointi</a:t>
            </a:r>
          </a:p>
          <a:p>
            <a:r>
              <a:rPr lang="fi-FI" sz="1100" noProof="0" dirty="0">
                <a:latin typeface="Neue Haas Grotesk Text Pro" panose="020B0504020202020204" pitchFamily="34" charset="0"/>
              </a:rPr>
              <a:t>3 kopiota vähintään </a:t>
            </a:r>
            <a:r>
              <a:rPr lang="fi-FI" sz="1100" b="1" noProof="0" dirty="0">
                <a:latin typeface="Neue Haas Grotesk Text Pro" panose="020B0504020202020204" pitchFamily="34" charset="0"/>
              </a:rPr>
              <a:t>kahdella eri tekniikalla </a:t>
            </a:r>
          </a:p>
          <a:p>
            <a:pPr>
              <a:spcAft>
                <a:spcPts val="300"/>
              </a:spcAft>
            </a:pPr>
            <a:r>
              <a:rPr lang="fi-FI" sz="1100" b="1" noProof="0" dirty="0">
                <a:latin typeface="Neue Haas Grotesk Text Pro" panose="020B0504020202020204" pitchFamily="34" charset="0"/>
              </a:rPr>
              <a:t>+ yksi kopio </a:t>
            </a:r>
            <a:r>
              <a:rPr lang="fi-FI" sz="1100" noProof="0" dirty="0">
                <a:latin typeface="Neue Haas Grotesk Text Pro" panose="020B0504020202020204" pitchFamily="34" charset="0"/>
              </a:rPr>
              <a:t>verkon ulkopuolella.</a:t>
            </a:r>
          </a:p>
          <a:p>
            <a:r>
              <a:rPr lang="fi-FI" sz="1100" noProof="0" dirty="0">
                <a:latin typeface="Neue Haas Grotesk Text Pro" panose="020B0504020202020204" pitchFamily="34" charset="0"/>
              </a:rPr>
              <a:t>Huomattava, että tiedon synkronoiminen pilveen </a:t>
            </a:r>
          </a:p>
          <a:p>
            <a:pPr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ei korvaa varmuuskopioita.</a:t>
            </a:r>
          </a:p>
          <a:p>
            <a:pPr>
              <a:spcAft>
                <a:spcPts val="300"/>
              </a:spcAft>
            </a:pPr>
            <a:r>
              <a:rPr lang="fi-FI" sz="1100" b="1" noProof="0" dirty="0">
                <a:latin typeface="Neue Haas Grotesk Text Pro" panose="020B0504020202020204" pitchFamily="34" charset="0"/>
              </a:rPr>
              <a:t>Palauttaminen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Varmuuskopioiden palauttaminen testattava.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Joskus paperinen kopio voi olla toimivin.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7763DC49-F32B-1FD3-4BD1-65809C4728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4132728"/>
            <a:ext cx="3386475" cy="244736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D6381890-CF44-037E-4D9A-062413C010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0924" y="5014700"/>
            <a:ext cx="337279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Onko käytössä automaattinen varmuuskopiointi?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0" dirty="0">
                <a:latin typeface="Neue Haas Grotesk Text Pro" panose="020B0504020202020204" pitchFamily="34" charset="0"/>
              </a:rPr>
              <a:t>Mihin tieto varmuuskopioidaan?​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0" dirty="0">
                <a:latin typeface="Neue Haas Grotesk Text Pro" panose="020B0504020202020204" pitchFamily="34" charset="0"/>
              </a:rPr>
              <a:t>Onko käytössä useampi eri kopio eri paikoissa?​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00" noProof="0" dirty="0">
                <a:latin typeface="Neue Haas Grotesk Text Pro" panose="020B0504020202020204" pitchFamily="34" charset="0"/>
              </a:rPr>
              <a:t>Onko toiminnan kannalta kriittisen tiedon varmuuskopioinnissa eri käytäntö?</a:t>
            </a:r>
          </a:p>
          <a:p>
            <a:pPr>
              <a:spcBef>
                <a:spcPts val="300"/>
              </a:spcBef>
            </a:pPr>
            <a:r>
              <a:rPr lang="fi-FI" sz="1100" noProof="0" dirty="0">
                <a:latin typeface="Neue Haas Grotesk Text Pro" panose="020B0504020202020204" pitchFamily="34" charset="0"/>
              </a:rPr>
              <a:t>Onko tiedon palauttamista varmuuskopioista </a:t>
            </a:r>
          </a:p>
          <a:p>
            <a:r>
              <a:rPr lang="fi-FI" sz="1100" noProof="0" dirty="0">
                <a:latin typeface="Neue Haas Grotesk Text Pro" panose="020B0504020202020204" pitchFamily="34" charset="0"/>
              </a:rPr>
              <a:t>kokeiltu?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B9DD3468-37C7-D441-C865-63D80427FB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420" y="1210771"/>
            <a:ext cx="966737" cy="741914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751FE5A8-342F-A5BB-F9A3-BB965A0DEB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420" y="4255660"/>
            <a:ext cx="966737" cy="7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09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4946A-A68D-D96C-91CA-DDEAAB0BD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1A947230-8987-2DE6-0323-B3DDEF41A2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192A123-12A0-5826-9CE2-D21BFE81DB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21E2980-D916-6693-70F2-4DB224155D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49" y="130616"/>
            <a:ext cx="4016651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0F4AF1D1-EECB-231A-C89C-FE8327E89A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3" y="1122362"/>
            <a:ext cx="5582823" cy="5605021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D30400CA-7B80-C2FA-B4EC-CD7585B80A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02545" y="1317530"/>
            <a:ext cx="5147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F4D64CA3-2853-6F27-72CB-5DA543E0F3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1133950"/>
            <a:ext cx="3386475" cy="229504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6F80C38-3866-E9AF-5BB4-707081C573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7" y="1928946"/>
            <a:ext cx="3372797" cy="1392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150" b="1" noProof="0" dirty="0">
                <a:latin typeface="Neue Haas Grotesk Text Pro" panose="020B0504020202020204" pitchFamily="34" charset="0"/>
              </a:rPr>
              <a:t>Tunnistautuminen</a:t>
            </a:r>
          </a:p>
          <a:p>
            <a:pPr>
              <a:spcAft>
                <a:spcPts val="300"/>
              </a:spcAft>
            </a:pPr>
            <a:r>
              <a:rPr lang="fi-FI" sz="1150" noProof="0" dirty="0">
                <a:latin typeface="Neue Haas Grotesk Text Pro" panose="020B0504020202020204" pitchFamily="34" charset="0"/>
              </a:rPr>
              <a:t>Turvalliset salasanat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Salasanasäännöt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Vaihtaminen määräajoin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dirty="0">
                <a:latin typeface="Neue Haas Grotesk Text Pro" panose="020B0504020202020204" pitchFamily="34" charset="0"/>
              </a:rPr>
              <a:t>Eri järjestelmiin eri salasanat</a:t>
            </a:r>
            <a:endParaRPr lang="fi-FI" sz="1150" noProof="0" dirty="0">
              <a:latin typeface="Neue Haas Grotesk Text Pro" panose="020B05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fi-FI" sz="1150" noProof="0" dirty="0">
                <a:latin typeface="Neue Haas Grotesk Text Pro" panose="020B0504020202020204" pitchFamily="34" charset="0"/>
              </a:rPr>
              <a:t>Monivaiheinen tunnistautuminen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D85E6304-FD0F-9E77-BF9C-343BB6CC8F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710868"/>
            <a:ext cx="3386475" cy="301651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E60933D0-4C7F-034A-C297-A7BBA668E7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613942"/>
            <a:ext cx="328007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150" noProof="0" dirty="0">
                <a:latin typeface="Neue Haas Grotesk Text Pro" panose="020B0504020202020204" pitchFamily="34" charset="0"/>
              </a:rPr>
              <a:t>Kuinka salasanoja hallitaan?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Millaiset salasanasäännöt?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Pakotetaanko vaihtamaan määräajoin?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Onko käytössä salasanojen hallintaohjelmistoa?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Kuinka verkkolaitteiden salasanoja hallitaan?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fi-FI" sz="1150" noProof="0" dirty="0">
                <a:latin typeface="Neue Haas Grotesk Text Pro" panose="020B0504020202020204" pitchFamily="34" charset="0"/>
              </a:rPr>
              <a:t>Onko monivaiheinen tunnistautuminen käytössä?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Missä järjestelmissä?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4818B9B6-3AD4-F082-9E6C-7AE7E8CF7C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05299"/>
            <a:ext cx="758561" cy="75285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AFF1B49-C214-448C-F10A-EFB09F69A1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856" y="3837874"/>
            <a:ext cx="7585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87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CF214-C65F-1424-C3E6-94050498C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685481A-593E-FFA2-E795-26BA6E149A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8C6AB1E-DF8C-4F18-6131-5E0222CE41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4F31CFF-786F-11FB-A230-3C4DAC2086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49" y="130616"/>
            <a:ext cx="4016651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BFBBDD13-9D95-87A4-B86C-B33D9EFABB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2"/>
            <a:ext cx="5680940" cy="5213783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4D4970F5-CF02-93F0-FAE8-A50EB55CE6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19E464C7-B62C-FA66-5A6A-BAB3CC0A5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57240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EF8C7631-8E29-E6B7-983B-17EBA56638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1911016"/>
            <a:ext cx="3054242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150" b="1" noProof="0" dirty="0">
                <a:latin typeface="Neue Haas Grotesk Text Pro" panose="020B0504020202020204" pitchFamily="34" charset="0"/>
              </a:rPr>
              <a:t>Käyttöoikeudet 1/2</a:t>
            </a:r>
          </a:p>
          <a:p>
            <a:pPr>
              <a:spcAft>
                <a:spcPts val="300"/>
              </a:spcAft>
            </a:pPr>
            <a:r>
              <a:rPr lang="fi-FI" sz="1150" noProof="0" dirty="0">
                <a:latin typeface="Neue Haas Grotesk Text Pro" panose="020B0504020202020204" pitchFamily="34" charset="0"/>
              </a:rPr>
              <a:t>Annetaan vain tarvittavat käyttöoikeudet</a:t>
            </a:r>
          </a:p>
          <a:p>
            <a:pPr>
              <a:spcAft>
                <a:spcPts val="600"/>
              </a:spcAft>
            </a:pPr>
            <a:r>
              <a:rPr lang="fi-FI" sz="1150" noProof="0" dirty="0">
                <a:latin typeface="Neue Haas Grotesk Text Pro" panose="020B0504020202020204" pitchFamily="34" charset="0"/>
              </a:rPr>
              <a:t>Poistetaan ei-tarpeelliset</a:t>
            </a:r>
          </a:p>
          <a:p>
            <a:r>
              <a:rPr lang="fi-FI" sz="1150" b="1" noProof="0" dirty="0">
                <a:latin typeface="Neue Haas Grotesk Text Pro" panose="020B0504020202020204" pitchFamily="34" charset="0"/>
              </a:rPr>
              <a:t>Lue lisää tilien suojaamisesta ja turvallisesta käytöstä: </a:t>
            </a:r>
            <a:r>
              <a:rPr lang="fi-FI" sz="1150" noProof="0" dirty="0">
                <a:latin typeface="Neue Haas Grotesk Text Pro" panose="020B0504020202020204" pitchFamily="34" charset="0"/>
              </a:rPr>
              <a:t>https://www.kyberturvallisuuskeskus.fi/</a:t>
            </a:r>
          </a:p>
          <a:p>
            <a:r>
              <a:rPr lang="fi-FI" sz="1150" noProof="0" dirty="0">
                <a:latin typeface="Neue Haas Grotesk Text Pro" panose="020B0504020202020204" pitchFamily="34" charset="0"/>
              </a:rPr>
              <a:t>fi/ajankohtaista/ohjeet-ja-oppaat/</a:t>
            </a:r>
          </a:p>
          <a:p>
            <a:r>
              <a:rPr lang="fi-FI" sz="1150" noProof="0" dirty="0">
                <a:latin typeface="Neue Haas Grotesk Text Pro" panose="020B0504020202020204" pitchFamily="34" charset="0"/>
              </a:rPr>
              <a:t>salasanat-haltuun​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73B7BA32-3439-9400-9763-DB4A8D496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4019225"/>
            <a:ext cx="3267995" cy="231691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EE53044A-0B3F-2DD2-E358-F59B18E95E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797364"/>
            <a:ext cx="3063478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fi-FI" sz="1150" noProof="0" dirty="0">
                <a:latin typeface="Neue Haas Grotesk Text Pro" panose="020B0504020202020204" pitchFamily="34" charset="0"/>
              </a:rPr>
              <a:t>Hallitaanko käyttöoikeuksia keskitetysti?​</a:t>
            </a:r>
          </a:p>
          <a:p>
            <a:pPr fontAlgn="base"/>
            <a:r>
              <a:rPr lang="fi-FI" sz="1150" noProof="0" dirty="0">
                <a:latin typeface="Neue Haas Grotesk Text Pro" panose="020B0504020202020204" pitchFamily="34" charset="0"/>
              </a:rPr>
              <a:t>Onko olemassa eritasoisia käyttöoikeuksia?​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Eri järjestelmiin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150" noProof="0" dirty="0">
                <a:latin typeface="Neue Haas Grotesk Text Pro" panose="020B0504020202020204" pitchFamily="34" charset="0"/>
              </a:rPr>
              <a:t>Ohjelmistoihin</a:t>
            </a:r>
          </a:p>
          <a:p>
            <a:r>
              <a:rPr lang="fi-FI" sz="1150" noProof="0" dirty="0">
                <a:latin typeface="Neue Haas Grotesk Text Pro" panose="020B0504020202020204" pitchFamily="34" charset="0"/>
              </a:rPr>
              <a:t>Onko perusteltua tarvetta yhteiskäyttöisille käyttäjätunnuksille?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FF7A85EA-0241-26E6-8C1F-AADB83A456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187369"/>
            <a:ext cx="758561" cy="75285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7561D991-0A9D-D4A8-0AD3-C5C2DB8C73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856" y="4076322"/>
            <a:ext cx="7585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77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1FEE6-BE93-B7A9-FC48-C8B6926C5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73EAB6B2-6F22-4C74-B4A7-B4AA3C1820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C7EAB38-20C0-F87C-E0AA-A254100F85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D2955D9-74E4-2E1F-DDF9-1877BD9FE8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1166236A-D404-3696-88FC-F735383B19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2"/>
            <a:ext cx="5680940" cy="5213783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935470FB-B246-470F-E556-7657F1E2CE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A4D96D53-1499-DFA3-8DBD-C84FD450D3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67729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39DCA98E-DECE-8B9A-52FE-AC848964B83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7" y="1928946"/>
            <a:ext cx="3152359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Käyttöoikeudet 2/2</a:t>
            </a: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Annetaan vain tarvittavat käyttöoikeudet.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Poistetaan ei-tarpeelliset</a:t>
            </a:r>
          </a:p>
          <a:p>
            <a:r>
              <a:rPr lang="fi-FI" sz="1200" b="1" noProof="0" dirty="0">
                <a:latin typeface="Neue Haas Grotesk Text Pro" panose="020B0504020202020204" pitchFamily="34" charset="0"/>
              </a:rPr>
              <a:t>Lue lisää tilien suojaamisesta ja turvallisesta käytöstä: </a:t>
            </a:r>
            <a:r>
              <a:rPr lang="fi-FI" sz="1150" noProof="0" dirty="0">
                <a:latin typeface="Neue Haas Grotesk Text Pro" panose="020B0504020202020204" pitchFamily="34" charset="0"/>
              </a:rPr>
              <a:t>https://www.kyberturvallisuuskeskus.fi/</a:t>
            </a:r>
          </a:p>
          <a:p>
            <a:r>
              <a:rPr lang="fi-FI" sz="1150" noProof="0" dirty="0">
                <a:latin typeface="Neue Haas Grotesk Text Pro" panose="020B0504020202020204" pitchFamily="34" charset="0"/>
              </a:rPr>
              <a:t>fi/ajankohtaista/ohjeet-ja-oppaat/</a:t>
            </a:r>
          </a:p>
          <a:p>
            <a:r>
              <a:rPr lang="fi-FI" sz="1150" noProof="0" dirty="0">
                <a:latin typeface="Neue Haas Grotesk Text Pro" panose="020B0504020202020204" pitchFamily="34" charset="0"/>
              </a:rPr>
              <a:t>salasanat-haltuun​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1F8B7032-06E7-48E2-5391-293C21BBC0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4124114"/>
            <a:ext cx="3267995" cy="221203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C5B9DE2C-3020-15FF-17C3-5CAF405DE2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5111139"/>
            <a:ext cx="3063478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Onko olemassa eritasoisia käyttöoikeuksia?​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Tiedostoihin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>
                <a:latin typeface="Neue Haas Grotesk Text Pro" panose="020B0504020202020204" pitchFamily="34" charset="0"/>
              </a:rPr>
              <a:t>Kansioihin</a:t>
            </a:r>
            <a:endParaRPr lang="fi-FI" sz="1200" noProof="0" dirty="0">
              <a:latin typeface="Neue Haas Grotesk Text Pro" panose="020B05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Tietojärjestelmiin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2FD7A0A-EA42-6672-6396-0E8A3431DB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05299"/>
            <a:ext cx="758561" cy="752858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CDD35B3D-A56A-3E00-588D-5FC855E914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856" y="4300444"/>
            <a:ext cx="7585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20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CC910-35BE-80CC-76CA-1E92F4022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01B3AF2D-86FF-CCFB-21A6-90C8322BB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2936FF1-D916-6987-CC2F-17E059CDCF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78C718E-D982-5B9B-D721-84FCE11142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D3926BE3-B8F1-A050-3788-9EA0F97160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4967661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D212194F-1555-A933-4966-DF92701A43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54B9DC39-F55E-99AE-3F0C-878772DABC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16890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D7BC497-85CB-E0B0-0FDA-D1109EFCDC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2021306"/>
            <a:ext cx="305424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Tietoturvatietoisuus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Ohjeistus henkilökunnan saatavilla​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Tietoturvakoulutukset​</a:t>
            </a: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Muu tiedotus​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B77CB48F-71B0-D24E-2601-630C8756F4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702424"/>
            <a:ext cx="3267995" cy="238760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421786FE-2553-C01F-CBC5-C542952B16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741699"/>
            <a:ext cx="30634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Onko henkilökunnalle tehty </a:t>
            </a:r>
          </a:p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tietoturvaohjeistus?​</a:t>
            </a:r>
          </a:p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Onko järjestetty koulutuksia?​</a:t>
            </a:r>
          </a:p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Tiedotetaanko tietoturva-asioista </a:t>
            </a:r>
          </a:p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säännöllisesti?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6B4F57DF-5629-9DE4-E166-EF7BA40EED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30394"/>
            <a:ext cx="788093" cy="73002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0769D05-EF78-DC97-3949-4A8C9567D2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856" y="3867262"/>
            <a:ext cx="806565" cy="74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51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9325C-0F54-9E6C-BE75-9C9A13B5A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D2ED65B-5AB0-C38E-0CD6-0B193E308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4873AF9-31C1-705D-DB22-78437A7E1F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24B7F39-6821-E5E6-C23A-3D6F6A19C6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EE55D86E-CDB5-6ABD-ADC7-8F8AA18C1C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5088070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50A0EED-6780-59E4-5D3F-938F77D357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4F1AF606-629D-A80B-051F-15FAD31F65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04131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FE467E5B-91D9-24E4-48A5-45BC4001CE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2075096"/>
            <a:ext cx="305424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Tekoälykäytännöt 1/2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Tekoälyn käytön ohjeistus​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Tekoälyn käyttö sisältää tietoturvariskejä. 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D3F851DF-AABA-5CBF-3AC7-D260B4EBDB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602038"/>
            <a:ext cx="3267995" cy="260839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9BD2F7F6-9E27-B871-4A0A-4612ECD127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634119"/>
            <a:ext cx="3063478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Mitä tekoälysovelluksia saa käyttää?​</a:t>
            </a:r>
          </a:p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Mihin tekoälysovelluksia saa käyttää?​</a:t>
            </a:r>
          </a:p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Miten tekoälyltä saatujen tulosten luotettavuutta arvioidaan?​</a:t>
            </a:r>
          </a:p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Onko henkilökunta saanut tekoälyyn liittyvää koulutusta?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BD6B484-C4DC-ABF7-649E-CDB85DC785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960" y="1204961"/>
            <a:ext cx="739289" cy="84857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5DFF28F-34A2-F021-F32E-C4E928E904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961" y="3724498"/>
            <a:ext cx="739289" cy="84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99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463C2-C48D-397E-67F3-4495F4342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9DED878A-87E1-3209-8141-EF38CCEA8B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1A2D14D-6F28-EF35-E0FB-E957BE98A8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1CC1972-8A6F-7266-CD3C-23835E375B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3FE6785B-8499-2808-8D7C-353DA0C12E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4991566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D518435D-827B-4FA4-7056-90E0234A15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1292A16B-C367-4A00-C455-8262258D3C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182051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A9017020-7755-70EA-D688-299C1E71BC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903" y="2021306"/>
            <a:ext cx="305424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Tekoälykäytännöt 2/2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Organisaation tiedot ja riskien hallinta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834D97C6-0FD2-6707-8142-D9ED81F9F1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447270"/>
            <a:ext cx="3267995" cy="266665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9D0D11AA-C7E1-5026-1A62-BC3613AE87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1736" y="4472754"/>
            <a:ext cx="326799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Minkä luokitustason tietoa saa syöttää tekoälysovelluksiin?​</a:t>
            </a:r>
          </a:p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Onko pohdittu, millaisia muita riskejä tekoälyn käyttöön liittyy?</a:t>
            </a:r>
          </a:p>
          <a:p>
            <a:pPr fontAlgn="base"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Onko rakennettu selkeä tiedonhallintamalli yritykselle/työntekijälle?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2AE2A91-E6D0-3865-289D-886A202D2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390" y="1209381"/>
            <a:ext cx="720859" cy="827422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E54623A5-ED56-4CEE-CB52-1863BF24AD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391" y="3590924"/>
            <a:ext cx="720858" cy="8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10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E7F9-971B-1CEF-9288-8CF2524BE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4343FD1A-271A-CEEF-B0B0-117B525E34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4E7DF48-43C3-B934-3A09-3BB21309ED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73AEC26-1292-0A53-FE54-D59070D35F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FA771221-DBCE-B9C8-74DE-6C62E47525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5088070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555D9FED-E641-7960-50CA-ED2197713D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F8CBE495-ACD8-1336-4A18-769AC664D1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67729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42A8C76F-0CA5-944C-40B2-B492887097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9938" y="2021306"/>
            <a:ext cx="3172726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100" b="1" noProof="0" dirty="0">
                <a:latin typeface="Neue Haas Grotesk Text Pro" panose="020B0504020202020204" pitchFamily="34" charset="0"/>
              </a:rPr>
              <a:t>Ongelmien tunnistaminen​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Huijausten tunnistaminen​</a:t>
            </a:r>
          </a:p>
          <a:p>
            <a:pPr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Ongelmatilanteiden tunnistaminen</a:t>
            </a:r>
          </a:p>
          <a:p>
            <a:r>
              <a:rPr lang="fi-FI" sz="1100" b="1" noProof="0" dirty="0">
                <a:latin typeface="Neue Haas Grotesk Text Pro" panose="020B0504020202020204" pitchFamily="34" charset="0"/>
              </a:rPr>
              <a:t>Tutustu toimintaohjeisiin tietomurron </a:t>
            </a:r>
          </a:p>
          <a:p>
            <a:pPr>
              <a:spcAft>
                <a:spcPts val="600"/>
              </a:spcAft>
            </a:pPr>
            <a:r>
              <a:rPr lang="fi-FI" sz="1100" b="1" noProof="0" dirty="0">
                <a:latin typeface="Neue Haas Grotesk Text Pro" panose="020B0504020202020204" pitchFamily="34" charset="0"/>
              </a:rPr>
              <a:t>varalta: </a:t>
            </a:r>
            <a:r>
              <a:rPr lang="fi-FI" sz="1100" noProof="0" dirty="0">
                <a:latin typeface="Neue Haas Grotesk Text Pro" panose="020B0504020202020204" pitchFamily="34" charset="0"/>
              </a:rPr>
              <a:t>https://www.kyberturvallisuuskeskus.fi/sites/default/files/media/publication/TietomurtoToimintaohje.pdf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26A93D46-D89F-E333-C937-B0A271C0A2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4202544"/>
            <a:ext cx="3267995" cy="200788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94F67269-FDD5-38F3-E51D-ABB3BBA21E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5120378"/>
            <a:ext cx="3063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Miten toimitaan, kun epäillään huijausta tai jotain muuta tietoturvaongelmaa?</a:t>
            </a:r>
          </a:p>
          <a:p>
            <a:pPr fontAlgn="base"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Kenelle ongelmatilanteista raportoidaan?​</a:t>
            </a:r>
            <a:endParaRPr lang="fi-FI" sz="1100" dirty="0">
              <a:latin typeface="Neue Haas Grotesk Text Pro" panose="020B0504020202020204" pitchFamily="34" charset="0"/>
            </a:endParaRPr>
          </a:p>
          <a:p>
            <a:pPr fontAlgn="base"/>
            <a:r>
              <a:rPr lang="fi-FI" sz="1100" dirty="0">
                <a:latin typeface="Neue Haas Grotesk Text Pro" panose="020B0504020202020204" pitchFamily="34" charset="0"/>
              </a:rPr>
              <a:t>Onko tehty kriisiviestinnän suunnitelma?</a:t>
            </a:r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326702DA-2DB9-C75D-2FD3-534CBFE1B4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30394"/>
            <a:ext cx="758561" cy="70266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309E2765-E4E7-B6E6-D385-BA6F220F87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856" y="4371732"/>
            <a:ext cx="758561" cy="70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43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E8754-4AFF-861A-D10A-0430CF2F2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1D7AC9A3-A186-FE43-0D13-30A67DF5C7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A600388-B1FB-5451-E164-C175CC8C3D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353E211-397E-A426-F43C-693370AF23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504D57DE-7BDB-6A17-5C54-FD3DCD44EA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5079669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55375700-B4A3-1E76-F5D1-56A025C901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6E6A5E64-543E-4DB0-E3E7-BF67F7E4A2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2"/>
            <a:ext cx="3267994" cy="209867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5495A371-C9A5-0264-0F33-605FB0736C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2055174"/>
            <a:ext cx="317272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Ongelmatilanteisiin varautuminen 1/3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Määritelkää, kuka vastaa mistäkin 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palautumisen osiosta.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Estäkää lisävahinkojen syntyminen.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A90686A3-A1B9-0FC6-9C85-B358F929F5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661497"/>
            <a:ext cx="3267995" cy="2540536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5120F41B-E2A2-C953-BD92-2A4B15D14D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528485"/>
            <a:ext cx="306347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Onko eri järjestelmille ja laitteille määritetty </a:t>
            </a:r>
          </a:p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vastuuhenkilö(t)?</a:t>
            </a:r>
          </a:p>
          <a:p>
            <a:pPr fontAlgn="base"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Onko vastuuhenkilöt kaikkien tiedossa?</a:t>
            </a:r>
          </a:p>
          <a:p>
            <a:pPr fontAlgn="base"/>
            <a:r>
              <a:rPr lang="fi-FI" sz="1200" dirty="0">
                <a:latin typeface="Neue Haas Grotesk Text Pro" panose="020B0504020202020204" pitchFamily="34" charset="0"/>
              </a:rPr>
              <a:t>Kuinka palataan normaalitoimintaan?</a:t>
            </a:r>
          </a:p>
          <a:p>
            <a:pPr marL="171450" indent="-17145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200" dirty="0">
                <a:latin typeface="Neue Haas Grotesk Text Pro" panose="020B0504020202020204" pitchFamily="34" charset="0"/>
              </a:rPr>
              <a:t>Vaiheittainen etenemissuunnitelma järjestelmittäin​</a:t>
            </a:r>
            <a:endParaRPr lang="fi-FI" sz="1200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8C36583-11EA-B815-F9CB-42AF79284D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85485"/>
            <a:ext cx="889363" cy="6946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10F61AC4-D169-F973-2350-6A4D921F84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3827105"/>
            <a:ext cx="889363" cy="6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32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A0861-28E2-70A4-74B2-D3597A466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67956D1-59CC-CC81-9342-567CB25A76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95782F7-3D2B-BF2C-DAC8-C5A1366BDA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84052328-70D7-4152-E27A-A46F573E09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CE2C0164-007D-373C-C6B9-E1947C256B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00844" y="1122362"/>
            <a:ext cx="5292922" cy="5451045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56B5C7FF-C50B-0965-3ECC-78F4AD55EC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19328" y="1317530"/>
            <a:ext cx="493114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200" noProof="0" dirty="0"/>
          </a:p>
          <a:p>
            <a:r>
              <a:rPr lang="fi-FI" sz="1100" noProof="0" dirty="0">
                <a:latin typeface="Neue Haas Grotesk Text Pro" panose="020B0504020202020204" pitchFamily="34" charset="0"/>
              </a:rPr>
              <a:t>Seuraavilla sivuilla oikean puolen isoon kehykseen yritys voi kirjata omia muistiinpanoja ja havaintoja beigen kehyksen aihepiiristä sekä vastata violetissa kehyksessä esitettyihin kysymyksiin. </a:t>
            </a:r>
          </a:p>
          <a:p>
            <a:endParaRPr lang="fi-FI" sz="1200" noProof="0" dirty="0"/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C36B52DA-C305-904A-B535-4EE8BF11CC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1156697"/>
            <a:ext cx="3676377" cy="229504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181F060E-1006-9FE1-3D76-DCE43449A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9396" y="1893473"/>
            <a:ext cx="3579214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Seuraavilla sivuilla vasemman yläkulman kehyksestä löytyy johdanto käsiteltävään aihepiiriin. Johdanto esittelee lyhyesti aihepiiriä tai listaa siihen liittyviä asioita. Johdannossa voi olla linkkejä, joista saa lisätietoa aihepiiriin liittyen. 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Johdanto voi pysyä samana kahdella sivulla, jos samaan aihepiiriin liittyy useampia kysymyksiä, jotka on jaettu useammalle sivulle.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D0343A63-7D28-BCC9-13DD-5ED54A3D4D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2" y="3725938"/>
            <a:ext cx="3676377" cy="283572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E995CC48-F6DB-00B4-D3E1-E0C192EF59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3810" y="3848663"/>
            <a:ext cx="355786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Seuraavilla sivuilla vasemman alakulman kehyksessä esitetään aihepiiriin liittyviä kysymyksiä. Kysymyksiä pohtimalla ja niihin vastaamalla kartoitetaan konkreettisesti yrityksen kyberturvallisuuden tilannetta.</a:t>
            </a:r>
          </a:p>
          <a:p>
            <a:pPr fontAlgn="base"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Kysymyksiin vastaaminen voi joskus vaatia hieman selvitystyötä, mutta selvityksen jälkeen yrityksen kyberturvallisuus tilanne selkeytyy. Tämän jälkeen mahdollisia ongelmakohtia on helpompi lähteä korjaamaan.  </a:t>
            </a:r>
          </a:p>
          <a:p>
            <a:pPr fontAlgn="base"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Samaan aihepiiriin liittyvät kysymykset on voitu jakaa useammalle sivulle, mikäli kysymykset ovat laajoja tai aihepiiri on niin laaja, että kysymyksiä on runsaasti.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41B80382-3F8A-2456-E619-B04958EB71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043" y="1242573"/>
            <a:ext cx="723005" cy="684136"/>
          </a:xfrm>
          <a:prstGeom prst="rect">
            <a:avLst/>
          </a:prstGeom>
        </p:spPr>
      </p:pic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3091142C-6044-E0CC-F63E-1FFE62FD82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70503" y="256399"/>
            <a:ext cx="2924810" cy="641667"/>
          </a:xfrm>
          <a:prstGeom prst="roundRect">
            <a:avLst/>
          </a:prstGeom>
          <a:solidFill>
            <a:schemeClr val="bg1"/>
          </a:solidFill>
          <a:ln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D955D30-979D-BDF1-15E6-3DD70160BE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327652" y="284593"/>
            <a:ext cx="28105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noProof="0" dirty="0">
                <a:latin typeface="Neue Haas Grotesk Text Pro" panose="020B0504020202020204" pitchFamily="34" charset="0"/>
              </a:rPr>
              <a:t>Tämä otsikko kuvaa sitä, mihin kyberturvallisuuden aihekokonaisuuteen käsiteltävä aihepiiri kuuluu.</a:t>
            </a:r>
          </a:p>
        </p:txBody>
      </p:sp>
      <p:cxnSp>
        <p:nvCxnSpPr>
          <p:cNvPr id="14" name="Suora nuoliyhdysviiva 13">
            <a:extLst>
              <a:ext uri="{FF2B5EF4-FFF2-40B4-BE49-F238E27FC236}">
                <a16:creationId xmlns:a16="http://schemas.microsoft.com/office/drawing/2014/main" id="{E99F030D-5C6B-8E29-97E4-C4229E3E4DBD}"/>
              </a:ext>
            </a:extLst>
          </p:cNvPr>
          <p:cNvCxnSpPr>
            <a:cxnSpLocks noGrp="1" noRot="1" noMove="1" noResize="1" noEditPoints="1" noAdjustHandles="1" noChangeArrowheads="1" noChangeShapeType="1"/>
            <a:stCxn id="8" idx="1"/>
          </p:cNvCxnSpPr>
          <p:nvPr/>
        </p:nvCxnSpPr>
        <p:spPr>
          <a:xfrm flipH="1">
            <a:off x="3125000" y="577233"/>
            <a:ext cx="2145503" cy="69865"/>
          </a:xfrm>
          <a:prstGeom prst="straightConnector1">
            <a:avLst/>
          </a:prstGeom>
          <a:ln>
            <a:solidFill>
              <a:srgbClr val="D7AD91"/>
            </a:solidFill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uorakulmio: Pyöristetyt kulmat 36">
            <a:extLst>
              <a:ext uri="{FF2B5EF4-FFF2-40B4-BE49-F238E27FC236}">
                <a16:creationId xmlns:a16="http://schemas.microsoft.com/office/drawing/2014/main" id="{DA5D78BF-771D-6B96-58E3-7C2D8DAABE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79872" y="1059929"/>
            <a:ext cx="1490256" cy="641667"/>
          </a:xfrm>
          <a:prstGeom prst="roundRect">
            <a:avLst/>
          </a:prstGeom>
          <a:solidFill>
            <a:schemeClr val="bg1"/>
          </a:solidFill>
          <a:ln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BA4F425B-4B8F-F08B-AF07-44F7FACE5F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68034" y="1077334"/>
            <a:ext cx="14674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noProof="0" dirty="0">
                <a:latin typeface="Neue Haas Grotesk Text Pro" panose="020B0504020202020204" pitchFamily="34" charset="0"/>
              </a:rPr>
              <a:t>Tämä otsikko kuvaa käsiteltävää aihepiiriä.</a:t>
            </a:r>
          </a:p>
        </p:txBody>
      </p:sp>
    </p:spTree>
    <p:extLst>
      <p:ext uri="{BB962C8B-B14F-4D97-AF65-F5344CB8AC3E}">
        <p14:creationId xmlns:p14="http://schemas.microsoft.com/office/powerpoint/2010/main" val="195260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CFCA2-28F3-B865-2982-E5CE17924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692FDB32-5543-B4FE-836F-582C06C92C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6BAA7A4-8478-1DAC-1A07-BC9AC35491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5CCCEA50-4445-08D8-8119-261629C159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9C09F14F-F5EB-94DE-F274-F26483C808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5350356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A0AC8FB0-0E6A-531B-00D6-AD9E3BB3F1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157E56CA-613C-0FE6-F84D-A74A1B1EE6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305790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85FB5702-E41C-FB35-428F-00D0B4272F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2021306"/>
            <a:ext cx="3172726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100" b="1" dirty="0">
                <a:latin typeface="Neue Haas Grotesk Text Pro" panose="020B0504020202020204" pitchFamily="34" charset="0"/>
              </a:rPr>
              <a:t>Ongelmatilanteisiin varautuminen 2/3</a:t>
            </a:r>
          </a:p>
          <a:p>
            <a:pPr>
              <a:spcAft>
                <a:spcPts val="300"/>
              </a:spcAft>
            </a:pPr>
            <a:r>
              <a:rPr lang="fi-FI" sz="1100" b="1" dirty="0">
                <a:latin typeface="Neue Haas Grotesk Text Pro" panose="020B0504020202020204" pitchFamily="34" charset="0"/>
              </a:rPr>
              <a:t>NIS2 direktiivi:</a:t>
            </a:r>
          </a:p>
          <a:p>
            <a:pPr>
              <a:spcAft>
                <a:spcPts val="600"/>
              </a:spcAft>
            </a:pPr>
            <a:r>
              <a:rPr lang="fi-FI" sz="1100" dirty="0">
                <a:latin typeface="Neue Haas Grotesk Text Pro" panose="020B0504020202020204" pitchFamily="34" charset="0"/>
              </a:rPr>
              <a:t>https://www.kyberturvallisuuskeskus.fi/fi/toimintamme/saantely-ja-valvonta/nis-2-euroopan-unionin-kyberturvallisuusdirektiivi</a:t>
            </a:r>
          </a:p>
          <a:p>
            <a:r>
              <a:rPr lang="fi-FI" sz="1100" b="1" dirty="0">
                <a:latin typeface="Neue Haas Grotesk Text Pro" panose="020B0504020202020204" pitchFamily="34" charset="0"/>
              </a:rPr>
              <a:t>Tutustu johdon ohjeeseen, kuinka toimia </a:t>
            </a:r>
          </a:p>
          <a:p>
            <a:pPr>
              <a:spcAft>
                <a:spcPts val="300"/>
              </a:spcAft>
            </a:pPr>
            <a:r>
              <a:rPr lang="fi-FI" sz="1100" b="1" dirty="0">
                <a:latin typeface="Neue Haas Grotesk Text Pro" panose="020B0504020202020204" pitchFamily="34" charset="0"/>
              </a:rPr>
              <a:t>kiristyshaittaohjelmatilanteessa:</a:t>
            </a:r>
            <a:endParaRPr lang="fi-FI" sz="1100" dirty="0">
              <a:latin typeface="Neue Haas Grotesk Text Pro" panose="020B05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https://www.kyberturvallisuuskeskus.fi/sites/default/files/media/publication/KiristyshaittaohjelmaToimintaohje.pdf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281B52A3-1B68-19B7-F582-93F8D79B53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9641" y="4408906"/>
            <a:ext cx="3267995" cy="2007887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DFD929AC-0797-4896-58EA-8A80260B84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6040" y="5326740"/>
            <a:ext cx="30634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Onko tietoturvaan liittyen tehty riskianalyysia​?</a:t>
            </a:r>
          </a:p>
          <a:p>
            <a:pPr fontAlgn="base"/>
            <a:r>
              <a:rPr lang="fi-FI" sz="1100" noProof="0" dirty="0">
                <a:latin typeface="Neue Haas Grotesk Text Pro" panose="020B0504020202020204" pitchFamily="34" charset="0"/>
              </a:rPr>
              <a:t>Kuinka todennäköisimmissä tapauksissa </a:t>
            </a:r>
          </a:p>
          <a:p>
            <a:pPr fontAlgn="base"/>
            <a:r>
              <a:rPr lang="fi-FI" sz="1100" noProof="0" dirty="0">
                <a:latin typeface="Neue Haas Grotesk Text Pro" panose="020B0504020202020204" pitchFamily="34" charset="0"/>
              </a:rPr>
              <a:t>estetään lisävahingot?</a:t>
            </a:r>
          </a:p>
          <a:p>
            <a:pPr fontAlgn="base"/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11A0406C-A20E-B1A4-9FFF-7F1BD04D1B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85485"/>
            <a:ext cx="889363" cy="6946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189D4B28-DD17-61CE-81DB-1B10FAD0ED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736" y="4557637"/>
            <a:ext cx="889363" cy="6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07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72832-D729-403C-97FC-68E7EAA85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66CD8321-58D4-C937-9517-58B5CC3E25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D0FD8E8-63E0-3410-BF4E-C6727C2207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4FC4F7B-B6F1-273E-1257-F8940ACCA9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347A7711-A7DE-864D-1FAB-EFA9FC7410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4"/>
            <a:ext cx="5680940" cy="5464704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A0A37F62-13D3-8D31-8020-F7F12F36D2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FE38FC99-816F-321E-687B-44126530B6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110476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568C210-8D14-054F-6D20-60A5549A937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1949730"/>
            <a:ext cx="317272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200" b="1" dirty="0">
                <a:latin typeface="Neue Haas Grotesk Text Pro" panose="020B0504020202020204" pitchFamily="34" charset="0"/>
              </a:rPr>
              <a:t>Ongelmatilanteisiin varautuminen </a:t>
            </a:r>
            <a:r>
              <a:rPr lang="fi-FI" sz="1200" b="1" noProof="0" dirty="0">
                <a:latin typeface="Neue Haas Grotesk Text Pro" panose="020B0504020202020204" pitchFamily="34" charset="0"/>
              </a:rPr>
              <a:t>​ 3/3</a:t>
            </a: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Erityyppiset ongelmatilanteet</a:t>
            </a: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Kenelle tiedotetaan?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viranomaiset, henkilökunta, asiakkaat, yhteistyökumppanit, muut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5F05F89E-952F-6F40-724B-43389E70BE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613575"/>
            <a:ext cx="3267995" cy="297349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97AC2F54-D0F4-6B78-C934-8922038F28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499218"/>
            <a:ext cx="3035768" cy="194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300"/>
              </a:spcAft>
            </a:pPr>
            <a:r>
              <a:rPr lang="fi-FI" sz="1200" dirty="0">
                <a:latin typeface="Neue Haas Grotesk Text Pro" panose="020B0504020202020204" pitchFamily="34" charset="0"/>
              </a:rPr>
              <a:t>Kuka vastaa kriisiviestinnän toteutuksesta?</a:t>
            </a:r>
            <a:endParaRPr lang="fi-FI" sz="1200" noProof="0" dirty="0">
              <a:latin typeface="Neue Haas Grotesk Text Pro" panose="020B0504020202020204" pitchFamily="34" charset="0"/>
            </a:endParaRPr>
          </a:p>
          <a:p>
            <a:pPr fontAlgn="base"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Kenelle ongelmista tiedotetaan?</a:t>
            </a:r>
          </a:p>
          <a:p>
            <a:pPr fontAlgn="base"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Mikä on tiedotuksen kohteiden tärkeysjärjestys?</a:t>
            </a:r>
          </a:p>
          <a:p>
            <a:pPr marL="171450" indent="-17145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viranomaiset, henkilökunta, asiakkaat, yhteistyökumppanit, muut</a:t>
            </a:r>
          </a:p>
          <a:p>
            <a:pPr fontAlgn="base"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Kuka tiedottaa? </a:t>
            </a:r>
          </a:p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Miten tiedotetaan?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1C27160-BD84-7E6C-DC12-9255B199AB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11597"/>
            <a:ext cx="889363" cy="6946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0B80F801-C3FC-BE40-C72C-FDF345D497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3770913"/>
            <a:ext cx="889363" cy="6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62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C02C0-362E-DA6C-00B9-302520546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FCE4DE21-08C8-5240-80CF-0D74E0EE48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8A5CB58-BE74-3043-EE99-0489272D14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C385068-C709-A0FE-C64E-6991084E51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E7FE1E94-8D14-0040-3675-7FF27ECAB2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5112183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D3143A0B-0C43-C1C2-9E73-47DC62BBA1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05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99DF16EB-B320-A724-3FA1-D4FBB6DD42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67729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6F60ABAE-4502-F9A0-0507-2D106B98AA8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1873527"/>
            <a:ext cx="3172726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Vastuut ja velvollisuudet</a:t>
            </a:r>
          </a:p>
          <a:p>
            <a:r>
              <a:rPr lang="fi-FI" sz="1200" b="1" noProof="0" dirty="0">
                <a:latin typeface="Neue Haas Grotesk Text Pro" panose="020B0504020202020204" pitchFamily="34" charset="0"/>
              </a:rPr>
              <a:t>Tutustu tarkemmin lainsäädäntöön ja yrityksen vastuisiin: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https://www.kyberturvallisuuskeskus.fi/fi/</a:t>
            </a:r>
          </a:p>
          <a:p>
            <a:pPr>
              <a:spcAft>
                <a:spcPts val="900"/>
              </a:spcAft>
            </a:pPr>
            <a:r>
              <a:rPr lang="fi-FI" sz="1200" noProof="0" dirty="0" err="1">
                <a:latin typeface="Neue Haas Grotesk Text Pro" panose="020B0504020202020204" pitchFamily="34" charset="0"/>
              </a:rPr>
              <a:t>saadokset</a:t>
            </a:r>
            <a:r>
              <a:rPr lang="fi-FI" sz="1200" noProof="0" dirty="0">
                <a:latin typeface="Neue Haas Grotesk Text Pro" panose="020B0504020202020204" pitchFamily="34" charset="0"/>
              </a:rPr>
              <a:t>-ohjeistukset-suositukset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https://www.kyberturvallisuuskeskus.fi/sites/default/files/media/publication/T_KyberHV_digiAUK_220120.pdf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7552C254-4004-25ED-4C1E-03C02894E8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4124114"/>
            <a:ext cx="3267995" cy="211043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148B6100-FAAB-4FFF-AB5C-EB6020DAE6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880233"/>
            <a:ext cx="3267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Seurataanko tietoturva/datalainsäädännön </a:t>
            </a:r>
          </a:p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muutoksia?</a:t>
            </a:r>
          </a:p>
          <a:p>
            <a:pPr fontAlgn="base"/>
            <a:endParaRPr lang="fi-FI" sz="1200" noProof="0" dirty="0">
              <a:latin typeface="Neue Haas Grotesk Text Pro" panose="020B0504020202020204" pitchFamily="34" charset="0"/>
            </a:endParaRPr>
          </a:p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Onko yrityksen vastuut ja velvollisuudet selvillä? (sääntelyyn liittyen)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42249F04-99EF-988A-5DA9-FE13BC685B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11597"/>
            <a:ext cx="889362" cy="6946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4DA1B87-D045-62BE-35F3-EF419EFF69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4194254"/>
            <a:ext cx="889362" cy="6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79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03AF3-5BB4-516B-687A-EF5CD5C1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8E079BDE-1F6E-66BA-2ABF-5FE850F8EF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DDC55E0-1141-8343-86C8-17D7ECC936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70C32FF-6300-E3B0-C329-1BF0F94E55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4B859B6A-6AF9-D26D-5C9B-92AB61399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2827" y="1122363"/>
            <a:ext cx="5680940" cy="5112183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346EAC8-A68F-BFBE-B682-4918A88DEC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4" y="1317530"/>
            <a:ext cx="53395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E16C1AFE-B9B3-9A20-F807-3837FD410C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267994" cy="229504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624B833-AFD3-9984-D9EE-3EDB02E557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2076719"/>
            <a:ext cx="31727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Sopimukset yhteistyön vastuista ja </a:t>
            </a:r>
          </a:p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velvollisuuksista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Selkeät, sovitut vastuut tekevät yhteistyöstä helpompaa ja turvallisempaa​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EDBE455A-90EF-98FC-6BE0-838080975C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846946"/>
            <a:ext cx="3267995" cy="238760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E95ECD37-5730-0F47-3059-202EF682D0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880233"/>
            <a:ext cx="3091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Onko yhteistyökumppanien kanssa sovittu yhteistyön vastuista ja velvollisuuksista selkeästi?</a:t>
            </a:r>
          </a:p>
          <a:p>
            <a:pPr fontAlgn="base"/>
            <a:r>
              <a:rPr lang="fi-FI" sz="1200" noProof="0" dirty="0">
                <a:latin typeface="Neue Haas Grotesk Text Pro" panose="020B0504020202020204" pitchFamily="34" charset="0"/>
              </a:rPr>
              <a:t>(tietoturvaan ja </a:t>
            </a:r>
            <a:r>
              <a:rPr lang="fi-FI" sz="1200" dirty="0" err="1">
                <a:latin typeface="Neue Haas Grotesk Text Pro" panose="020B0504020202020204" pitchFamily="34" charset="0"/>
              </a:rPr>
              <a:t>tiedo</a:t>
            </a:r>
            <a:r>
              <a:rPr lang="fi-FI" sz="1200" noProof="0" dirty="0">
                <a:latin typeface="Neue Haas Grotesk Text Pro" panose="020B0504020202020204" pitchFamily="34" charset="0"/>
              </a:rPr>
              <a:t>n jakamiseen liittyen)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CDC954E-9716-FC70-A562-1090104926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1257777"/>
            <a:ext cx="889362" cy="6946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29BF8C-4F89-9A10-5605-12EA9B6791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328" y="4018770"/>
            <a:ext cx="889362" cy="6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1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4C1C4-5730-46A1-26E7-50FC8EC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843DBD6F-CB03-D7AD-15DB-4E48DFC6A5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91A878E-437B-8375-D85B-F5778EE61F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5C84456D-D89F-3506-E7D7-58F9719FD0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50" y="130616"/>
            <a:ext cx="4016649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A5C61E3C-F33C-C6F2-25A4-2BE27D484D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3877" y="1122362"/>
            <a:ext cx="5529889" cy="5479873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9BCD43B0-78E0-07E9-2F0B-A3C379EBF2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2360" y="1317530"/>
            <a:ext cx="516811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AEC42FD9-9017-2143-46CC-25ED4BDC33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439410" cy="253288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B292498A-A47E-D2E0-1DB6-B038C641F7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9396" y="1910474"/>
            <a:ext cx="332377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050" b="1" noProof="0" dirty="0">
                <a:latin typeface="Neue Haas Grotesk Text Pro" panose="020B0504020202020204" pitchFamily="34" charset="0"/>
              </a:rPr>
              <a:t>Ulkoistettu tietoturvapalvelu</a:t>
            </a:r>
          </a:p>
          <a:p>
            <a:pPr>
              <a:spcAft>
                <a:spcPts val="300"/>
              </a:spcAft>
            </a:pPr>
            <a:r>
              <a:rPr lang="fi-FI" sz="1050" noProof="0" dirty="0">
                <a:latin typeface="Neue Haas Grotesk Text Pro" panose="020B0504020202020204" pitchFamily="34" charset="0"/>
              </a:rPr>
              <a:t>Ulkoistetussa tietoturvapalvelussa on monia hyötyjä, mutta siihen liittyy myös merkittäviä riskejä</a:t>
            </a:r>
          </a:p>
          <a:p>
            <a:pPr>
              <a:spcAft>
                <a:spcPts val="300"/>
              </a:spcAft>
            </a:pPr>
            <a:r>
              <a:rPr lang="fi-FI" sz="1050" b="1" noProof="0" dirty="0">
                <a:latin typeface="Neue Haas Grotesk Text Pro" panose="020B0504020202020204" pitchFamily="34" charset="0"/>
              </a:rPr>
              <a:t>Luottamuksellisuus ja tietosuoja</a:t>
            </a:r>
          </a:p>
          <a:p>
            <a:pPr>
              <a:spcAft>
                <a:spcPts val="300"/>
              </a:spcAft>
            </a:pPr>
            <a:r>
              <a:rPr lang="fi-FI" sz="1050" b="1" noProof="0" dirty="0">
                <a:latin typeface="Neue Haas Grotesk Text Pro" panose="020B0504020202020204" pitchFamily="34" charset="0"/>
              </a:rPr>
              <a:t>Sopimusehdot ja vastuut</a:t>
            </a:r>
          </a:p>
          <a:p>
            <a:pPr>
              <a:spcAft>
                <a:spcPts val="300"/>
              </a:spcAft>
            </a:pPr>
            <a:r>
              <a:rPr lang="fi-FI" sz="1050" b="1" noProof="0" dirty="0">
                <a:latin typeface="Neue Haas Grotesk Text Pro" panose="020B0504020202020204" pitchFamily="34" charset="0"/>
              </a:rPr>
              <a:t>Palvelun laatu ja osaaminen</a:t>
            </a:r>
          </a:p>
          <a:p>
            <a:pPr>
              <a:spcAft>
                <a:spcPts val="300"/>
              </a:spcAft>
            </a:pPr>
            <a:r>
              <a:rPr lang="fi-FI" sz="1050" b="1" noProof="0" dirty="0">
                <a:latin typeface="Neue Haas Grotesk Text Pro" panose="020B0504020202020204" pitchFamily="34" charset="0"/>
              </a:rPr>
              <a:t>Juridiset ja maantieteelliset riskit</a:t>
            </a:r>
          </a:p>
          <a:p>
            <a:pPr>
              <a:spcAft>
                <a:spcPts val="600"/>
              </a:spcAft>
            </a:pPr>
            <a:r>
              <a:rPr lang="fi-FI" sz="1050" b="1" noProof="0" dirty="0">
                <a:latin typeface="Neue Haas Grotesk Text Pro" panose="020B0504020202020204" pitchFamily="34" charset="0"/>
              </a:rPr>
              <a:t>Häiriöt ja viiveet</a:t>
            </a:r>
            <a:endParaRPr lang="fi-FI" sz="105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6FFFF2D4-66A1-73FE-3405-3B88BF9B49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3979705"/>
            <a:ext cx="3439410" cy="2622531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FB46EB9A-E858-B101-595A-F00C81E09A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632" y="4797118"/>
            <a:ext cx="3314540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300"/>
              </a:spcAft>
            </a:pPr>
            <a:r>
              <a:rPr lang="fi-FI" sz="1050" noProof="0" dirty="0">
                <a:latin typeface="Neue Haas Grotesk Text Pro" panose="020B0504020202020204" pitchFamily="34" charset="0"/>
              </a:rPr>
              <a:t>Onko yrityksellä ulkoistettuja tietoturvapalveluja?</a:t>
            </a:r>
          </a:p>
          <a:p>
            <a:pPr fontAlgn="base">
              <a:spcAft>
                <a:spcPts val="300"/>
              </a:spcAft>
            </a:pPr>
            <a:r>
              <a:rPr lang="fi-FI" sz="1050" noProof="0" dirty="0">
                <a:latin typeface="Neue Haas Grotesk Text Pro" panose="020B0504020202020204" pitchFamily="34" charset="0"/>
              </a:rPr>
              <a:t>Mitä palveluntarjoajan kanssa tehdyt sopimukset sisältävät?</a:t>
            </a:r>
          </a:p>
          <a:p>
            <a:pPr marL="171450" indent="-17145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050" noProof="0" dirty="0">
                <a:latin typeface="Neue Haas Grotesk Text Pro" panose="020B0504020202020204" pitchFamily="34" charset="0"/>
              </a:rPr>
              <a:t>Mitä osioita sopimus ei kata ja miten asiat hoidetaan?</a:t>
            </a:r>
          </a:p>
          <a:p>
            <a:pPr fontAlgn="base">
              <a:spcAft>
                <a:spcPts val="300"/>
              </a:spcAft>
            </a:pPr>
            <a:r>
              <a:rPr lang="fi-FI" sz="1050" noProof="0" dirty="0">
                <a:latin typeface="Neue Haas Grotesk Text Pro" panose="020B0504020202020204" pitchFamily="34" charset="0"/>
              </a:rPr>
              <a:t>Toimiiko yhteistyö palveluntarjoajan kanssa?</a:t>
            </a:r>
          </a:p>
          <a:p>
            <a:pPr marL="171450" indent="-171450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050" noProof="0" dirty="0">
                <a:latin typeface="Neue Haas Grotesk Text Pro" panose="020B0504020202020204" pitchFamily="34" charset="0"/>
              </a:rPr>
              <a:t>Saako yritys ajankohtaista tietoturvatietoa sekä tilannetietoa?</a:t>
            </a:r>
          </a:p>
          <a:p>
            <a:pPr fontAlgn="base"/>
            <a:r>
              <a:rPr lang="fi-FI" sz="1050" noProof="0" dirty="0">
                <a:latin typeface="Neue Haas Grotesk Text Pro" panose="020B0504020202020204" pitchFamily="34" charset="0"/>
              </a:rPr>
              <a:t>Koetaanko palvelu luotettavaksi?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66EB5A9-CDCF-B425-260B-813DA4EBB8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043" y="1219827"/>
            <a:ext cx="776976" cy="735205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C2EEF014-73DC-2B19-4919-6AC983EE91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043" y="4061608"/>
            <a:ext cx="776976" cy="73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CE0AF-48C2-7752-C31C-7DB9A03C5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29A903C2-A1E2-1266-5EFC-F0D1C66E1B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22E3C58-9719-4027-CB00-02E32D9696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 descr="Kuva, joka sisältää kohteen Fontti, Grafiikka, teksti, kuvakaappaus&#10;&#10;Tekoälyllä luotu sisältö voi olla virheellistä.">
            <a:extLst>
              <a:ext uri="{FF2B5EF4-FFF2-40B4-BE49-F238E27FC236}">
                <a16:creationId xmlns:a16="http://schemas.microsoft.com/office/drawing/2014/main" id="{14BA954F-CEB6-8AD4-B423-B07FABA1F4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9" y="130616"/>
            <a:ext cx="4016651" cy="690466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7C867D95-6D85-C6AA-20F6-82D36FECD3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92136" y="1122363"/>
            <a:ext cx="5601630" cy="5294928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C09C9899-4AEC-F177-BDB0-671CEA24785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98374" y="1317530"/>
            <a:ext cx="51521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7F2C68D3-CC37-0220-24F8-A11A62E2E2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1"/>
            <a:ext cx="3367668" cy="2616168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381BE187-178D-8DD2-BAFD-ED965B7054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7" y="2072312"/>
            <a:ext cx="31032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Laitelistaus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Yrityksen käytössä olevat laitteet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Huolehdi käytössä olevien laitteiden 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tietoturvasta: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Käyttöjärjestelmät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Ohjelmistot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 err="1">
                <a:latin typeface="Neue Haas Grotesk Text Pro" panose="020B0504020202020204" pitchFamily="34" charset="0"/>
              </a:rPr>
              <a:t>Firmware</a:t>
            </a:r>
            <a:endParaRPr lang="fi-FI" sz="1200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26" name="Kuva 25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84823DA3-73CC-6339-125A-C07D6A9DC8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7" y="1223975"/>
            <a:ext cx="908510" cy="707513"/>
          </a:xfrm>
          <a:prstGeom prst="rect">
            <a:avLst/>
          </a:prstGeom>
        </p:spPr>
      </p:pic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60CEF1CD-667C-D99D-ACC7-9ECF24A878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3916389"/>
            <a:ext cx="3367668" cy="2500902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28" name="Kuva 27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A677F8CC-AA84-6B92-2A74-27B3A882FBB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7" y="4024571"/>
            <a:ext cx="908510" cy="707513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ADF51C3B-B270-FDC5-4F85-636E1FA02C4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7" y="4758368"/>
            <a:ext cx="3004966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Mitä laitteita on käytössä?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Tietokoneet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Puhelimet/tabletit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Verkkolaitteet (reitittimet/kytkimet ym.)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Turvakamerat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Sensorit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Muut laitteet</a:t>
            </a:r>
          </a:p>
        </p:txBody>
      </p:sp>
    </p:spTree>
    <p:extLst>
      <p:ext uri="{BB962C8B-B14F-4D97-AF65-F5344CB8AC3E}">
        <p14:creationId xmlns:p14="http://schemas.microsoft.com/office/powerpoint/2010/main" val="4097885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C643-F3AA-F3E7-D7C3-888885A2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7CDA066E-97E5-5AD0-B184-0D138A8C22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4B3AF6B-0127-12A9-765F-9EE18F5F05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 descr="Kuva, joka sisältää kohteen Fontti, Grafiikka, teksti, kuvakaappaus&#10;&#10;Tekoälyllä luotu sisältö voi olla virheellistä.">
            <a:extLst>
              <a:ext uri="{FF2B5EF4-FFF2-40B4-BE49-F238E27FC236}">
                <a16:creationId xmlns:a16="http://schemas.microsoft.com/office/drawing/2014/main" id="{8BA4DB50-DC0B-4C0B-A959-B04B8692D0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9" y="130616"/>
            <a:ext cx="4016651" cy="690466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63D88BAB-9B39-2AD3-2180-3567E259B1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92136" y="1122362"/>
            <a:ext cx="5601630" cy="5511439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D49971E-A7A3-0BC7-9904-2413BCD9A5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98374" y="1317530"/>
            <a:ext cx="51521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49DD7127-704E-E6F8-D45C-B85C2BEC89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0"/>
            <a:ext cx="3367668" cy="272839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F18BDBC7-4065-F90C-35FD-44CC86092A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7" y="1820050"/>
            <a:ext cx="3158434" cy="2023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000" b="1" noProof="0" dirty="0">
                <a:latin typeface="Neue Haas Grotesk Text Pro" panose="020B0504020202020204" pitchFamily="34" charset="0"/>
              </a:rPr>
              <a:t>Päivitykset</a:t>
            </a:r>
          </a:p>
          <a:p>
            <a:r>
              <a:rPr lang="fi-FI" sz="1000" noProof="0" dirty="0">
                <a:latin typeface="Neue Haas Grotesk Text Pro" panose="020B0504020202020204" pitchFamily="34" charset="0"/>
              </a:rPr>
              <a:t>Ohjelmien, laitteiden ja käyttöjärjestelmien </a:t>
            </a:r>
          </a:p>
          <a:p>
            <a:r>
              <a:rPr lang="fi-FI" sz="1000" noProof="0" dirty="0">
                <a:latin typeface="Neue Haas Grotesk Text Pro" panose="020B0504020202020204" pitchFamily="34" charset="0"/>
              </a:rPr>
              <a:t>päivitykset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Suositellaan automaattisten päivitysten käyttöä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Tarkistakaa, että toimittaja päivittää järjestelmiä yhä</a:t>
            </a:r>
          </a:p>
          <a:p>
            <a:r>
              <a:rPr lang="fi-FI" sz="1000" noProof="0" dirty="0">
                <a:latin typeface="Neue Haas Grotesk Text Pro" panose="020B0504020202020204" pitchFamily="34" charset="0"/>
              </a:rPr>
              <a:t>Esim. käyttöjärjestelmien turvapäivitykset </a:t>
            </a:r>
          </a:p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(</a:t>
            </a:r>
            <a:r>
              <a:rPr lang="fi-FI" sz="1000" noProof="0" dirty="0" err="1">
                <a:latin typeface="Neue Haas Grotesk Text Pro" panose="020B0504020202020204" pitchFamily="34" charset="0"/>
              </a:rPr>
              <a:t>windows</a:t>
            </a:r>
            <a:r>
              <a:rPr lang="fi-FI" sz="1000" noProof="0" dirty="0">
                <a:latin typeface="Neue Haas Grotesk Text Pro" panose="020B0504020202020204" pitchFamily="34" charset="0"/>
              </a:rPr>
              <a:t>, mobiililaitteiden päivitykset)</a:t>
            </a:r>
          </a:p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Verkkolaitteiden </a:t>
            </a:r>
            <a:r>
              <a:rPr lang="fi-FI" sz="1000" noProof="0" dirty="0" err="1">
                <a:latin typeface="Neue Haas Grotesk Text Pro" panose="020B0504020202020204" pitchFamily="34" charset="0"/>
              </a:rPr>
              <a:t>firmwarepäivitykset</a:t>
            </a:r>
            <a:endParaRPr lang="fi-FI" sz="1000" noProof="0" dirty="0">
              <a:latin typeface="Neue Haas Grotesk Text Pro" panose="020B05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Ohjelmien lataaminen vain luotetusta paikasta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Käytännössä valmistajien sovelluskaupat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82D9C8E5-6734-8997-41CC-A1ECAA4E6C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4098470"/>
            <a:ext cx="3367668" cy="2535331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28" name="Kuva 27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2E4AF2D1-7A50-DE34-B8AC-D14EBB9CB7F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7" y="4199450"/>
            <a:ext cx="747643" cy="582236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65FEFB1B-84C4-AEC0-196F-BB3E254BF34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7" y="4823680"/>
            <a:ext cx="315843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Onko automaattiset päivitykset käytössä? </a:t>
            </a:r>
          </a:p>
          <a:p>
            <a:r>
              <a:rPr lang="fi-FI" sz="1000" noProof="0" dirty="0">
                <a:latin typeface="Neue Haas Grotesk Text Pro" panose="020B0504020202020204" pitchFamily="34" charset="0"/>
              </a:rPr>
              <a:t>Käyttöjärjestelmä/ohjelmistot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Tietokoneet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Puhelimet/tabletit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Verkkolaitteet (reitittimet/kytkimet ym.)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Turvakamerat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Sensorit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Muut laitteet</a:t>
            </a:r>
          </a:p>
          <a:p>
            <a:pPr>
              <a:spcBef>
                <a:spcPts val="300"/>
              </a:spcBef>
            </a:pPr>
            <a:r>
              <a:rPr lang="fi-FI" sz="1000" noProof="0" dirty="0">
                <a:latin typeface="Neue Haas Grotesk Text Pro" panose="020B0504020202020204" pitchFamily="34" charset="0"/>
              </a:rPr>
              <a:t>Ellei automaattisesti, niin miten päivitykset </a:t>
            </a:r>
          </a:p>
          <a:p>
            <a:r>
              <a:rPr lang="fi-FI" sz="1000" noProof="0" dirty="0">
                <a:latin typeface="Neue Haas Grotesk Text Pro" panose="020B0504020202020204" pitchFamily="34" charset="0"/>
              </a:rPr>
              <a:t>hoidetaan?</a:t>
            </a:r>
          </a:p>
        </p:txBody>
      </p:sp>
      <p:pic>
        <p:nvPicPr>
          <p:cNvPr id="30" name="Kuva 29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D1AEA495-4AB7-347F-96F8-840CEE1774F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6" y="1206789"/>
            <a:ext cx="747643" cy="5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7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94EF6-D5EE-825B-2EEF-BC9F45A5D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B1FF110E-CE3B-E710-4E46-DC4D561F8A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D951BF9-C057-FAFE-23E1-202C091589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 descr="Kuva, joka sisältää kohteen Fontti, Grafiikka, teksti, kuvakaappaus&#10;&#10;Tekoälyllä luotu sisältö voi olla virheellistä.">
            <a:extLst>
              <a:ext uri="{FF2B5EF4-FFF2-40B4-BE49-F238E27FC236}">
                <a16:creationId xmlns:a16="http://schemas.microsoft.com/office/drawing/2014/main" id="{C6F246BE-2A3C-4E08-A054-8714B2484C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9" y="130616"/>
            <a:ext cx="4016651" cy="690466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7BC6C199-F09A-E154-D2EC-8DED6AF1DA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92136" y="1122362"/>
            <a:ext cx="5601630" cy="5275657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032C39CB-8F6D-BC9F-3228-BDAA5CFD78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98374" y="1317530"/>
            <a:ext cx="51521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BFC23C6B-CE85-6B45-7956-6906D94794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1133950"/>
            <a:ext cx="3367668" cy="272839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35F7B47-CCEF-23FD-272E-B875E0B096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7" y="1984362"/>
            <a:ext cx="315843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Virusturva ja muut tietoturvaohjelmistot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Valvovat muiden ohjelmien toimintaa ja 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estävät vaarallista toimintaa</a:t>
            </a:r>
          </a:p>
          <a:p>
            <a:r>
              <a:rPr lang="fi-FI" sz="1200" b="1" noProof="0" dirty="0">
                <a:latin typeface="Neue Haas Grotesk Text Pro" panose="020B0504020202020204" pitchFamily="34" charset="0"/>
              </a:rPr>
              <a:t>Lue lisää ohjelmistojen ja sovellusten </a:t>
            </a:r>
          </a:p>
          <a:p>
            <a:pPr>
              <a:spcAft>
                <a:spcPts val="3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päivittämisestä:</a:t>
            </a: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https://www.kyberturvallisuuskeskus.fi/fi/ajankohtaista/muista-laitteiden-ohjelmistojen-ja-sovellusten-paivittaminen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EF5BF95E-410B-2B67-B1F4-DA05FCE411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4203266"/>
            <a:ext cx="3367668" cy="219475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2812210A-E81F-9F81-4AE4-9577B0B041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7" y="5090465"/>
            <a:ext cx="31584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fi-FI" sz="1200" noProof="0" dirty="0">
                <a:latin typeface="Neue Haas Grotesk Text Pro" panose="020B0504020202020204" pitchFamily="34" charset="0"/>
              </a:rPr>
              <a:t>Onko käytössä erillisiä virusturva-</a:t>
            </a: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ohjelmistoja?</a:t>
            </a:r>
          </a:p>
          <a:p>
            <a:pPr>
              <a:spcBef>
                <a:spcPts val="300"/>
              </a:spcBef>
            </a:pPr>
            <a:r>
              <a:rPr lang="fi-FI" sz="1200" noProof="0" dirty="0">
                <a:latin typeface="Neue Haas Grotesk Text Pro" panose="020B0504020202020204" pitchFamily="34" charset="0"/>
              </a:rPr>
              <a:t>Listaa käytössä olevat ohjelmistot: ​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Tietokoneissa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Mobiililaitteissa</a:t>
            </a:r>
          </a:p>
        </p:txBody>
      </p:sp>
      <p:pic>
        <p:nvPicPr>
          <p:cNvPr id="4" name="Kuva 3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7A5BAC70-298F-B4DB-13E8-07A4534ABE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17" y="1231637"/>
            <a:ext cx="908510" cy="707513"/>
          </a:xfrm>
          <a:prstGeom prst="rect">
            <a:avLst/>
          </a:prstGeom>
        </p:spPr>
      </p:pic>
      <p:pic>
        <p:nvPicPr>
          <p:cNvPr id="5" name="Kuva 4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76968C2F-4916-BADA-AE1E-1D3E90561C7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17" y="4310845"/>
            <a:ext cx="908510" cy="70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1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4581D-FF9F-814E-CA45-DF35A2084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BB1BF3BB-7CAB-0C46-77D6-D964E797B8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3559C17-56CF-B84C-3E93-B8C3DDFEE6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 descr="Kuva, joka sisältää kohteen Fontti, Grafiikka, teksti, kuvakaappaus&#10;&#10;Tekoälyllä luotu sisältö voi olla virheellistä.">
            <a:extLst>
              <a:ext uri="{FF2B5EF4-FFF2-40B4-BE49-F238E27FC236}">
                <a16:creationId xmlns:a16="http://schemas.microsoft.com/office/drawing/2014/main" id="{087BCF36-28C7-1DE0-98B9-C9C2ED1E64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9" y="130616"/>
            <a:ext cx="4016651" cy="690466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4707B9BA-FD51-812A-2D5B-9D08716F53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23178" y="1122362"/>
            <a:ext cx="5270587" cy="5605021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E1EE4D9-9B70-8E34-F2D5-8FD30E8BFF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41663" y="1317530"/>
            <a:ext cx="490881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F22654C5-97FF-1AA8-EA21-82BF950F1F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1133949"/>
            <a:ext cx="3767657" cy="3254885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75A10BD-D6AC-4A84-3335-61212C81DA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0436" y="1984362"/>
            <a:ext cx="3698712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000" b="1" noProof="0" dirty="0">
                <a:latin typeface="Neue Haas Grotesk Text Pro" panose="020B0504020202020204" pitchFamily="34" charset="0"/>
              </a:rPr>
              <a:t>Varayhteydet</a:t>
            </a:r>
          </a:p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Vikatilanteessa vaihdetaan varayhteyteen</a:t>
            </a:r>
          </a:p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Riittääkö yhteyden jako puhelimesta varayhteydeksi?</a:t>
            </a:r>
          </a:p>
          <a:p>
            <a:pPr>
              <a:spcAft>
                <a:spcPts val="6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Tarvitaanko sisäverkon ja Internetin välille useampi yhteys? (Kuinka vaihto tapahtuu?)</a:t>
            </a:r>
          </a:p>
          <a:p>
            <a:pPr>
              <a:spcAft>
                <a:spcPts val="600"/>
              </a:spcAft>
            </a:pPr>
            <a:r>
              <a:rPr lang="fi-FI" sz="1000" b="1" noProof="0" dirty="0">
                <a:latin typeface="Neue Haas Grotesk Text Pro" panose="020B0504020202020204" pitchFamily="34" charset="0"/>
              </a:rPr>
              <a:t>VPN</a:t>
            </a:r>
          </a:p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VPN-yhteys salaa kaiken liikenteen ja piilottaa päätelaitteen</a:t>
            </a:r>
          </a:p>
          <a:p>
            <a:pPr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Eri käyttötarkoituksia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Turvataan yhteydenotto ulkopuolelta yritysten sisäverkkoon.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Ohjataan sisäverkosta lähtevä liikenne salatun yhteyden kautta piilottaen verkkolaitteen sijainnin.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E06D3669-9E7D-C620-9FAF-9F9C714088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4643913"/>
            <a:ext cx="3786914" cy="2083469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AE8A32D1-5444-4A15-5C56-99662323BE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6" y="5512879"/>
            <a:ext cx="3564787" cy="1208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fi-FI" sz="1000" noProof="0" dirty="0">
                <a:latin typeface="Neue Haas Grotesk Text Pro" panose="020B0504020202020204" pitchFamily="34" charset="0"/>
              </a:rPr>
              <a:t>Onko käytössä varayhteyksiä verkon vikatilanteiden varalle?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Kuinka yhteys vaihdetaan?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fi-FI" sz="1000" noProof="0" dirty="0">
                <a:latin typeface="Neue Haas Grotesk Text Pro" panose="020B0504020202020204" pitchFamily="34" charset="0"/>
              </a:rPr>
              <a:t>Onko käytössä VPN?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1000" noProof="0" dirty="0">
                <a:latin typeface="Neue Haas Grotesk Text Pro" panose="020B0504020202020204" pitchFamily="34" charset="0"/>
              </a:rPr>
              <a:t>Mitä liikennettä turvataan?​ (lähtevää vai/ja sisään tulevaa)</a:t>
            </a:r>
          </a:p>
        </p:txBody>
      </p:sp>
      <p:pic>
        <p:nvPicPr>
          <p:cNvPr id="10" name="Kuva 9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F46BE422-8723-AC71-649A-6131D58F03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56" y="1223771"/>
            <a:ext cx="969266" cy="752858"/>
          </a:xfrm>
          <a:prstGeom prst="rect">
            <a:avLst/>
          </a:prstGeom>
        </p:spPr>
      </p:pic>
      <p:pic>
        <p:nvPicPr>
          <p:cNvPr id="11" name="Kuva 10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EA13DD0D-D955-1A3D-4A50-183969AA22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56" y="4735330"/>
            <a:ext cx="96926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8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2CF20-4AA7-65FC-34C2-A8376838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46DF6875-B971-D5DB-4293-FA493FBA61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D0B9FA6-9D72-A13C-A6F8-46A80E30BC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 descr="Kuva, joka sisältää kohteen Fontti, Grafiikka, teksti, kuvakaappaus&#10;&#10;Tekoälyllä luotu sisältö voi olla virheellistä.">
            <a:extLst>
              <a:ext uri="{FF2B5EF4-FFF2-40B4-BE49-F238E27FC236}">
                <a16:creationId xmlns:a16="http://schemas.microsoft.com/office/drawing/2014/main" id="{AC3859B7-FE25-4183-5D29-CEB4D0F421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9" y="130616"/>
            <a:ext cx="4016651" cy="690466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588023D5-2760-6223-D827-9B6D6F988C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3" y="1122362"/>
            <a:ext cx="5582823" cy="5605021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A31EB95-02FA-1813-E42A-A82FAE89BE4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88115" y="1317530"/>
            <a:ext cx="51623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25AF67E7-76CA-4EC0-8F0B-4E0F83196A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1133951"/>
            <a:ext cx="3372799" cy="2917660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38AF849A-388E-3BBA-D056-8649D897F5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1984362"/>
            <a:ext cx="3133088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100" b="1" noProof="0" dirty="0">
                <a:latin typeface="Neue Haas Grotesk Text Pro" panose="020B0504020202020204" pitchFamily="34" charset="0"/>
              </a:rPr>
              <a:t>Palomuuri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Muuri sisäverkon ja Internetin välillä</a:t>
            </a:r>
          </a:p>
          <a:p>
            <a:r>
              <a:rPr lang="fi-FI" sz="1100" noProof="0" dirty="0">
                <a:latin typeface="Neue Haas Grotesk Text Pro" panose="020B0504020202020204" pitchFamily="34" charset="0"/>
              </a:rPr>
              <a:t>Estää (ei sallitun) yhteyden muodostuksen </a:t>
            </a:r>
          </a:p>
          <a:p>
            <a:pPr>
              <a:spcAft>
                <a:spcPts val="6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ulkoverkosta sisäverkon koneisiin</a:t>
            </a:r>
          </a:p>
          <a:p>
            <a:pPr>
              <a:spcAft>
                <a:spcPts val="600"/>
              </a:spcAft>
            </a:pPr>
            <a:r>
              <a:rPr lang="fi-FI" sz="1100" b="1" noProof="0" dirty="0">
                <a:latin typeface="Neue Haas Grotesk Text Pro" panose="020B0504020202020204" pitchFamily="34" charset="0"/>
              </a:rPr>
              <a:t>Seuranta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Liikenteen ja palveluiden valvonta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Palomuurin </a:t>
            </a:r>
            <a:r>
              <a:rPr lang="fi-FI" sz="1100" noProof="0" dirty="0" err="1">
                <a:latin typeface="Neue Haas Grotesk Text Pro" panose="020B0504020202020204" pitchFamily="34" charset="0"/>
              </a:rPr>
              <a:t>logit</a:t>
            </a:r>
            <a:r>
              <a:rPr lang="fi-FI" sz="1100" noProof="0" dirty="0">
                <a:latin typeface="Neue Haas Grotesk Text Pro" panose="020B0504020202020204" pitchFamily="34" charset="0"/>
              </a:rPr>
              <a:t> ja seurantapalvelut</a:t>
            </a:r>
          </a:p>
          <a:p>
            <a:pPr>
              <a:spcAft>
                <a:spcPts val="300"/>
              </a:spcAft>
            </a:pPr>
            <a:r>
              <a:rPr lang="fi-FI" sz="1100" noProof="0" dirty="0">
                <a:latin typeface="Neue Haas Grotesk Text Pro" panose="020B0504020202020204" pitchFamily="34" charset="0"/>
              </a:rPr>
              <a:t>Palveluiden </a:t>
            </a:r>
            <a:r>
              <a:rPr lang="fi-FI" sz="1100" noProof="0" dirty="0" err="1">
                <a:latin typeface="Neue Haas Grotesk Text Pro" panose="020B0504020202020204" pitchFamily="34" charset="0"/>
              </a:rPr>
              <a:t>logit</a:t>
            </a:r>
            <a:r>
              <a:rPr lang="fi-FI" sz="1100" noProof="0" dirty="0">
                <a:latin typeface="Neue Haas Grotesk Text Pro" panose="020B0504020202020204" pitchFamily="34" charset="0"/>
              </a:rPr>
              <a:t>, kirjautumisten (ja yritysten) seuranta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B1E03940-22A4-B6BF-AFE2-BE67D8DFFC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4282069"/>
            <a:ext cx="3372798" cy="244531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5F94B02B-231B-E10D-6334-6CEF81E85B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56" y="5170915"/>
            <a:ext cx="356478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noProof="0" dirty="0">
                <a:latin typeface="Neue Haas Grotesk Text Pro" panose="020B0504020202020204" pitchFamily="34" charset="0"/>
              </a:rPr>
              <a:t>Estetäänkö ulkoa tulevia verkkoyhteydenottoja </a:t>
            </a:r>
          </a:p>
          <a:p>
            <a:r>
              <a:rPr lang="fi-FI" sz="1100" noProof="0" dirty="0">
                <a:latin typeface="Neue Haas Grotesk Text Pro" panose="020B0504020202020204" pitchFamily="34" charset="0"/>
              </a:rPr>
              <a:t>palomuurin avulla?</a:t>
            </a:r>
          </a:p>
          <a:p>
            <a:pPr>
              <a:spcBef>
                <a:spcPts val="300"/>
              </a:spcBef>
            </a:pPr>
            <a:r>
              <a:rPr lang="fi-FI" sz="1100" noProof="0" dirty="0">
                <a:latin typeface="Neue Haas Grotesk Text Pro" panose="020B0504020202020204" pitchFamily="34" charset="0"/>
              </a:rPr>
              <a:t>Seurataanko verkkoliikennettä?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1100" noProof="0" dirty="0">
                <a:latin typeface="Neue Haas Grotesk Text Pro" panose="020B0504020202020204" pitchFamily="34" charset="0"/>
              </a:rPr>
              <a:t>Miten seurataan?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100" noProof="0" dirty="0">
                <a:latin typeface="Neue Haas Grotesk Text Pro" panose="020B0504020202020204" pitchFamily="34" charset="0"/>
              </a:rPr>
              <a:t>Automatiikan avulla vai manuaalisesti?​</a:t>
            </a:r>
          </a:p>
          <a:p>
            <a:r>
              <a:rPr lang="fi-FI" sz="1100" noProof="0" dirty="0">
                <a:latin typeface="Neue Haas Grotesk Text Pro" panose="020B0504020202020204" pitchFamily="34" charset="0"/>
              </a:rPr>
              <a:t>Seurataanko järjestelmiin kirjautumisia?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1100" noProof="0" dirty="0">
                <a:latin typeface="Neue Haas Grotesk Text Pro" panose="020B0504020202020204" pitchFamily="34" charset="0"/>
              </a:rPr>
              <a:t>Automatiikan avulla vai manuaalisesti?</a:t>
            </a:r>
          </a:p>
        </p:txBody>
      </p:sp>
      <p:pic>
        <p:nvPicPr>
          <p:cNvPr id="10" name="Kuva 9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F202A547-B2C0-509F-F6A1-BF0B7BF38C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56" y="1223771"/>
            <a:ext cx="969266" cy="752858"/>
          </a:xfrm>
          <a:prstGeom prst="rect">
            <a:avLst/>
          </a:prstGeom>
        </p:spPr>
      </p:pic>
      <p:pic>
        <p:nvPicPr>
          <p:cNvPr id="11" name="Kuva 10" descr="Kuva, joka sisältää kohteen teksti, Fontti, symboli, Grafiikka&#10;&#10;Tekoälyllä luotu sisältö voi olla virheellistä.">
            <a:extLst>
              <a:ext uri="{FF2B5EF4-FFF2-40B4-BE49-F238E27FC236}">
                <a16:creationId xmlns:a16="http://schemas.microsoft.com/office/drawing/2014/main" id="{EEB7B2D3-7783-9DAF-157C-85C772C37E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56" y="4400800"/>
            <a:ext cx="969266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1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1C3A4-EB4B-6F4F-C09E-01F1A25EB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EF52138-0BA6-294D-3490-DE49B42F66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074DAD1-3493-91EB-F449-FDC9B643DB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8" y="130616"/>
            <a:ext cx="314308" cy="690466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5D73B6C2-CC33-8CFB-ED43-8B8D1A5F3F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49" y="130616"/>
            <a:ext cx="4016651" cy="690465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7BE6920D-DC2B-2C34-C4F8-AF65A01CCC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10943" y="1122362"/>
            <a:ext cx="5582823" cy="5430838"/>
          </a:xfrm>
          <a:custGeom>
            <a:avLst/>
            <a:gdLst>
              <a:gd name="connsiteX0" fmla="*/ 0 w 5601630"/>
              <a:gd name="connsiteY0" fmla="*/ 857637 h 5145721"/>
              <a:gd name="connsiteX1" fmla="*/ 857637 w 5601630"/>
              <a:gd name="connsiteY1" fmla="*/ 0 h 5145721"/>
              <a:gd name="connsiteX2" fmla="*/ 4743993 w 5601630"/>
              <a:gd name="connsiteY2" fmla="*/ 0 h 5145721"/>
              <a:gd name="connsiteX3" fmla="*/ 5601630 w 5601630"/>
              <a:gd name="connsiteY3" fmla="*/ 857637 h 5145721"/>
              <a:gd name="connsiteX4" fmla="*/ 5601630 w 5601630"/>
              <a:gd name="connsiteY4" fmla="*/ 4288084 h 5145721"/>
              <a:gd name="connsiteX5" fmla="*/ 4743993 w 5601630"/>
              <a:gd name="connsiteY5" fmla="*/ 5145721 h 5145721"/>
              <a:gd name="connsiteX6" fmla="*/ 857637 w 5601630"/>
              <a:gd name="connsiteY6" fmla="*/ 5145721 h 5145721"/>
              <a:gd name="connsiteX7" fmla="*/ 0 w 5601630"/>
              <a:gd name="connsiteY7" fmla="*/ 4288084 h 5145721"/>
              <a:gd name="connsiteX8" fmla="*/ 0 w 5601630"/>
              <a:gd name="connsiteY8" fmla="*/ 857637 h 5145721"/>
              <a:gd name="connsiteX0" fmla="*/ 0 w 5601630"/>
              <a:gd name="connsiteY0" fmla="*/ 467348 h 5145725"/>
              <a:gd name="connsiteX1" fmla="*/ 857637 w 5601630"/>
              <a:gd name="connsiteY1" fmla="*/ 4 h 5145725"/>
              <a:gd name="connsiteX2" fmla="*/ 4743993 w 5601630"/>
              <a:gd name="connsiteY2" fmla="*/ 4 h 5145725"/>
              <a:gd name="connsiteX3" fmla="*/ 5601630 w 5601630"/>
              <a:gd name="connsiteY3" fmla="*/ 857641 h 5145725"/>
              <a:gd name="connsiteX4" fmla="*/ 5601630 w 5601630"/>
              <a:gd name="connsiteY4" fmla="*/ 4288088 h 5145725"/>
              <a:gd name="connsiteX5" fmla="*/ 4743993 w 5601630"/>
              <a:gd name="connsiteY5" fmla="*/ 5145725 h 5145725"/>
              <a:gd name="connsiteX6" fmla="*/ 857637 w 5601630"/>
              <a:gd name="connsiteY6" fmla="*/ 5145725 h 5145725"/>
              <a:gd name="connsiteX7" fmla="*/ 0 w 5601630"/>
              <a:gd name="connsiteY7" fmla="*/ 4288088 h 5145725"/>
              <a:gd name="connsiteX8" fmla="*/ 0 w 5601630"/>
              <a:gd name="connsiteY8" fmla="*/ 467348 h 5145725"/>
              <a:gd name="connsiteX0" fmla="*/ 0 w 5601630"/>
              <a:gd name="connsiteY0" fmla="*/ 467426 h 5145803"/>
              <a:gd name="connsiteX1" fmla="*/ 857637 w 5601630"/>
              <a:gd name="connsiteY1" fmla="*/ 82 h 5145803"/>
              <a:gd name="connsiteX2" fmla="*/ 4743993 w 5601630"/>
              <a:gd name="connsiteY2" fmla="*/ 82 h 5145803"/>
              <a:gd name="connsiteX3" fmla="*/ 5601630 w 5601630"/>
              <a:gd name="connsiteY3" fmla="*/ 456276 h 5145803"/>
              <a:gd name="connsiteX4" fmla="*/ 5601630 w 5601630"/>
              <a:gd name="connsiteY4" fmla="*/ 4288166 h 5145803"/>
              <a:gd name="connsiteX5" fmla="*/ 4743993 w 5601630"/>
              <a:gd name="connsiteY5" fmla="*/ 5145803 h 5145803"/>
              <a:gd name="connsiteX6" fmla="*/ 857637 w 5601630"/>
              <a:gd name="connsiteY6" fmla="*/ 5145803 h 5145803"/>
              <a:gd name="connsiteX7" fmla="*/ 0 w 5601630"/>
              <a:gd name="connsiteY7" fmla="*/ 4288166 h 5145803"/>
              <a:gd name="connsiteX8" fmla="*/ 0 w 5601630"/>
              <a:gd name="connsiteY8" fmla="*/ 467426 h 5145803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28816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601630 w 5601630"/>
              <a:gd name="connsiteY3" fmla="*/ 456276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67349 h 5146058"/>
              <a:gd name="connsiteX1" fmla="*/ 857637 w 5601630"/>
              <a:gd name="connsiteY1" fmla="*/ 5 h 5146058"/>
              <a:gd name="connsiteX2" fmla="*/ 4743993 w 5601630"/>
              <a:gd name="connsiteY2" fmla="*/ 5 h 5146058"/>
              <a:gd name="connsiteX3" fmla="*/ 5579327 w 5601630"/>
              <a:gd name="connsiteY3" fmla="*/ 567712 h 5146058"/>
              <a:gd name="connsiteX4" fmla="*/ 5601630 w 5601630"/>
              <a:gd name="connsiteY4" fmla="*/ 4656079 h 5146058"/>
              <a:gd name="connsiteX5" fmla="*/ 4743993 w 5601630"/>
              <a:gd name="connsiteY5" fmla="*/ 5145726 h 5146058"/>
              <a:gd name="connsiteX6" fmla="*/ 857637 w 5601630"/>
              <a:gd name="connsiteY6" fmla="*/ 5145726 h 5146058"/>
              <a:gd name="connsiteX7" fmla="*/ 11151 w 5601630"/>
              <a:gd name="connsiteY7" fmla="*/ 4700684 h 5146058"/>
              <a:gd name="connsiteX8" fmla="*/ 0 w 5601630"/>
              <a:gd name="connsiteY8" fmla="*/ 467349 h 5146058"/>
              <a:gd name="connsiteX0" fmla="*/ 0 w 5601630"/>
              <a:gd name="connsiteY0" fmla="*/ 467426 h 5146135"/>
              <a:gd name="connsiteX1" fmla="*/ 857637 w 5601630"/>
              <a:gd name="connsiteY1" fmla="*/ 82 h 5146135"/>
              <a:gd name="connsiteX2" fmla="*/ 4743993 w 5601630"/>
              <a:gd name="connsiteY2" fmla="*/ 82 h 5146135"/>
              <a:gd name="connsiteX3" fmla="*/ 5568176 w 5601630"/>
              <a:gd name="connsiteY3" fmla="*/ 456277 h 5146135"/>
              <a:gd name="connsiteX4" fmla="*/ 5601630 w 5601630"/>
              <a:gd name="connsiteY4" fmla="*/ 4656156 h 5146135"/>
              <a:gd name="connsiteX5" fmla="*/ 4743993 w 5601630"/>
              <a:gd name="connsiteY5" fmla="*/ 5145803 h 5146135"/>
              <a:gd name="connsiteX6" fmla="*/ 857637 w 5601630"/>
              <a:gd name="connsiteY6" fmla="*/ 5145803 h 5146135"/>
              <a:gd name="connsiteX7" fmla="*/ 11151 w 5601630"/>
              <a:gd name="connsiteY7" fmla="*/ 4700761 h 5146135"/>
              <a:gd name="connsiteX8" fmla="*/ 0 w 5601630"/>
              <a:gd name="connsiteY8" fmla="*/ 467426 h 5146135"/>
              <a:gd name="connsiteX0" fmla="*/ 0 w 5601630"/>
              <a:gd name="connsiteY0" fmla="*/ 472107 h 5150816"/>
              <a:gd name="connsiteX1" fmla="*/ 733812 w 5601630"/>
              <a:gd name="connsiteY1" fmla="*/ 0 h 5150816"/>
              <a:gd name="connsiteX2" fmla="*/ 4743993 w 5601630"/>
              <a:gd name="connsiteY2" fmla="*/ 4763 h 5150816"/>
              <a:gd name="connsiteX3" fmla="*/ 5568176 w 5601630"/>
              <a:gd name="connsiteY3" fmla="*/ 460958 h 5150816"/>
              <a:gd name="connsiteX4" fmla="*/ 5601630 w 5601630"/>
              <a:gd name="connsiteY4" fmla="*/ 4660837 h 5150816"/>
              <a:gd name="connsiteX5" fmla="*/ 4743993 w 5601630"/>
              <a:gd name="connsiteY5" fmla="*/ 5150484 h 5150816"/>
              <a:gd name="connsiteX6" fmla="*/ 857637 w 5601630"/>
              <a:gd name="connsiteY6" fmla="*/ 5150484 h 5150816"/>
              <a:gd name="connsiteX7" fmla="*/ 11151 w 5601630"/>
              <a:gd name="connsiteY7" fmla="*/ 4705442 h 5150816"/>
              <a:gd name="connsiteX8" fmla="*/ 0 w 5601630"/>
              <a:gd name="connsiteY8" fmla="*/ 472107 h 5150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1630" h="5150816">
                <a:moveTo>
                  <a:pt x="0" y="472107"/>
                </a:moveTo>
                <a:cubicBezTo>
                  <a:pt x="0" y="-1553"/>
                  <a:pt x="260152" y="0"/>
                  <a:pt x="733812" y="0"/>
                </a:cubicBezTo>
                <a:lnTo>
                  <a:pt x="4743993" y="4763"/>
                </a:lnTo>
                <a:cubicBezTo>
                  <a:pt x="5217653" y="4763"/>
                  <a:pt x="5568176" y="-12702"/>
                  <a:pt x="5568176" y="460958"/>
                </a:cubicBezTo>
                <a:lnTo>
                  <a:pt x="5601630" y="4660837"/>
                </a:lnTo>
                <a:cubicBezTo>
                  <a:pt x="5601630" y="5134497"/>
                  <a:pt x="5217653" y="5150484"/>
                  <a:pt x="4743993" y="5150484"/>
                </a:cubicBezTo>
                <a:lnTo>
                  <a:pt x="857637" y="5150484"/>
                </a:lnTo>
                <a:cubicBezTo>
                  <a:pt x="383977" y="5150484"/>
                  <a:pt x="11151" y="5179102"/>
                  <a:pt x="11151" y="4705442"/>
                </a:cubicBezTo>
                <a:lnTo>
                  <a:pt x="0" y="472107"/>
                </a:lnTo>
                <a:close/>
              </a:path>
            </a:pathLst>
          </a:cu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solidFill>
                <a:schemeClr val="tx1"/>
              </a:solidFill>
              <a:latin typeface="Neue Haas Grotesk Text Pro" panose="020B0504020202020204" pitchFamily="34" charset="0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45330D3D-C4E5-A901-4A0D-B64A4DD850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02545" y="1317530"/>
            <a:ext cx="5147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noProof="0" dirty="0">
                <a:latin typeface="Neue Haas Grotesk Text Pro" panose="020B0504020202020204" pitchFamily="34" charset="0"/>
              </a:rPr>
              <a:t>Yrityksen vastaus ja muistiinpanot:</a:t>
            </a: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  <a:p>
            <a:endParaRPr lang="fi-FI" sz="1100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E5A0DD6A-BDC4-7435-4A2A-CA6ED66C2C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3" y="1133952"/>
            <a:ext cx="3372799" cy="162315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D7A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6546223D-87B7-F977-4597-444BD3159B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7868" y="2059063"/>
            <a:ext cx="31330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i-FI" sz="1200" b="1" noProof="0" dirty="0">
                <a:latin typeface="Neue Haas Grotesk Text Pro" panose="020B0504020202020204" pitchFamily="34" charset="0"/>
              </a:rPr>
              <a:t>Ylläpito 1/2</a:t>
            </a:r>
            <a:endParaRPr lang="fi-FI" sz="1100" b="1" noProof="0" dirty="0">
              <a:latin typeface="Neue Haas Grotesk Text Pro" panose="020B05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Tiedon sijainti, hallinta ja järjestäminen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CBCF837D-2D92-BBF9-7C0E-0493625C92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2234" y="3069976"/>
            <a:ext cx="3372798" cy="3483224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7F5E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 dirty="0">
              <a:latin typeface="Neue Haas Grotesk Text Pro" panose="020B0504020202020204" pitchFamily="34" charset="0"/>
            </a:endParaRP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38073BFB-7393-2AE6-8418-F0AC0E2BF9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9939" y="3962689"/>
            <a:ext cx="3151017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noProof="0" dirty="0">
                <a:latin typeface="Neue Haas Grotesk Text Pro" panose="020B0504020202020204" pitchFamily="34" charset="0"/>
              </a:rPr>
              <a:t>Onko käytössä yhteinen </a:t>
            </a:r>
            <a:r>
              <a:rPr lang="fi-FI" sz="1200" dirty="0">
                <a:latin typeface="Neue Haas Grotesk Text Pro" panose="020B0504020202020204" pitchFamily="34" charset="0"/>
              </a:rPr>
              <a:t>tiedon</a:t>
            </a:r>
            <a:endParaRPr lang="fi-FI" sz="1200" noProof="0" dirty="0">
              <a:latin typeface="Neue Haas Grotesk Text Pro" panose="020B05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tallennuspaikka?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Tiedostot, kansiot ja tietokannat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Onko yhteiskäyttöinen kansiorakenne </a:t>
            </a:r>
          </a:p>
          <a:p>
            <a:pPr>
              <a:spcAft>
                <a:spcPts val="6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määritetty ja ohjeistettu?</a:t>
            </a:r>
          </a:p>
          <a:p>
            <a:pPr>
              <a:spcAft>
                <a:spcPts val="300"/>
              </a:spcAft>
            </a:pPr>
            <a:r>
              <a:rPr lang="fi-FI" sz="1200" noProof="0" dirty="0">
                <a:latin typeface="Neue Haas Grotesk Text Pro" panose="020B0504020202020204" pitchFamily="34" charset="0"/>
              </a:rPr>
              <a:t>Onko tiedostojen ja kansioiden nimeämiskäytännöt sovittu?​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sz="1200" noProof="0" dirty="0">
                <a:latin typeface="Neue Haas Grotesk Text Pro" panose="020B0504020202020204" pitchFamily="34" charset="0"/>
              </a:rPr>
              <a:t>Miten nimeämisistä on sovittu?​</a:t>
            </a:r>
          </a:p>
          <a:p>
            <a:r>
              <a:rPr lang="fi-FI" sz="1200" noProof="0" dirty="0">
                <a:latin typeface="Neue Haas Grotesk Text Pro" panose="020B0504020202020204" pitchFamily="34" charset="0"/>
              </a:rPr>
              <a:t>Onko yrityksessä tietojen/tiedostojen luokittelu (esim. julkinen, organisaation sisäinen, yksityinen) käytössä?​</a:t>
            </a:r>
          </a:p>
          <a:p>
            <a:pPr>
              <a:spcBef>
                <a:spcPts val="300"/>
              </a:spcBef>
            </a:pPr>
            <a:endParaRPr lang="fi-FI" sz="1200" noProof="0" dirty="0">
              <a:latin typeface="Neue Haas Grotesk Text Pro" panose="020B0504020202020204" pitchFamily="34" charset="0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61BFDE71-CEAB-1306-AAA7-26D57F6DCF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315" y="1261524"/>
            <a:ext cx="966737" cy="741914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A4780A0-14F0-C82D-8EA7-FEE27832E2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315" y="3211258"/>
            <a:ext cx="966737" cy="7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80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5C069A2D376D48B4F122645DC00AE3" ma:contentTypeVersion="12" ma:contentTypeDescription="Create a new document." ma:contentTypeScope="" ma:versionID="25df5280770efaf217df4e6af7ac5246">
  <xsd:schema xmlns:xsd="http://www.w3.org/2001/XMLSchema" xmlns:xs="http://www.w3.org/2001/XMLSchema" xmlns:p="http://schemas.microsoft.com/office/2006/metadata/properties" xmlns:ns2="e97bcaba-647c-4544-b55f-faed11082fde" xmlns:ns3="09df5e57-45c5-4a3e-815f-42f3e5af4797" targetNamespace="http://schemas.microsoft.com/office/2006/metadata/properties" ma:root="true" ma:fieldsID="61d0e40158481bf93edbc2faf446bd5a" ns2:_="" ns3:_="">
    <xsd:import namespace="e97bcaba-647c-4544-b55f-faed11082fde"/>
    <xsd:import namespace="09df5e57-45c5-4a3e-815f-42f3e5af47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bcaba-647c-4544-b55f-faed11082f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703ad23-8153-45da-8605-685a98b051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f5e57-45c5-4a3e-815f-42f3e5af479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0fd7ec8-05d2-429f-ad4c-d0ace9b10b9e}" ma:internalName="TaxCatchAll" ma:showField="CatchAllData" ma:web="09df5e57-45c5-4a3e-815f-42f3e5af47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df5e57-45c5-4a3e-815f-42f3e5af4797" xsi:nil="true"/>
    <lcf76f155ced4ddcb4097134ff3c332f xmlns="e97bcaba-647c-4544-b55f-faed11082fd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BDD5B64-9137-4DAC-9AAC-0F5A419467B7}"/>
</file>

<file path=customXml/itemProps2.xml><?xml version="1.0" encoding="utf-8"?>
<ds:datastoreItem xmlns:ds="http://schemas.openxmlformats.org/officeDocument/2006/customXml" ds:itemID="{FA019FED-26C5-49D3-858E-FE741FD64474}"/>
</file>

<file path=customXml/itemProps3.xml><?xml version="1.0" encoding="utf-8"?>
<ds:datastoreItem xmlns:ds="http://schemas.openxmlformats.org/officeDocument/2006/customXml" ds:itemID="{F4D37319-0697-432D-882D-F5DC0683FD6A}"/>
</file>

<file path=docMetadata/LabelInfo.xml><?xml version="1.0" encoding="utf-8"?>
<clbl:labelList xmlns:clbl="http://schemas.microsoft.com/office/2020/mipLabelMetadata">
  <clbl:label id="{4306014c-c088-4a50-b503-4830bda7971c}" enabled="1" method="Standard" siteId="{9d97530e-8f27-4137-a2a9-5cb4dcf26f2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4932</TotalTime>
  <Words>1359</Words>
  <Application>Microsoft Office PowerPoint</Application>
  <PresentationFormat>A4-paperi (210 x 297 mm)</PresentationFormat>
  <Paragraphs>270</Paragraphs>
  <Slides>23</Slides>
  <Notes>15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Neue Haas Grotesk Text Pro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Nikula (LAB)</dc:creator>
  <cp:lastModifiedBy>Paula Nikula (LAB)</cp:lastModifiedBy>
  <cp:revision>1</cp:revision>
  <dcterms:created xsi:type="dcterms:W3CDTF">2025-11-17T12:35:12Z</dcterms:created>
  <dcterms:modified xsi:type="dcterms:W3CDTF">2026-03-02T08:10:43Z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Office-teema:8</vt:lpwstr>
  </property>
  <property fmtid="{D5CDD505-2E9C-101B-9397-08002B2CF9AE}" pid="3" name="ClassificationContentMarkingFooterText">
    <vt:lpwstr>LUT Group Confidential - Other information (3Y)</vt:lpwstr>
  </property>
  <property fmtid="{D5CDD505-2E9C-101B-9397-08002B2CF9AE}" pid="4" name="ContentTypeId">
    <vt:lpwstr>0x010100675C069A2D376D48B4F122645DC00AE3</vt:lpwstr>
  </property>
</Properties>
</file>